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7" r:id="rId2"/>
    <p:sldId id="278" r:id="rId3"/>
    <p:sldId id="279" r:id="rId4"/>
    <p:sldId id="276" r:id="rId5"/>
    <p:sldId id="262" r:id="rId6"/>
    <p:sldId id="281" r:id="rId7"/>
    <p:sldId id="284" r:id="rId8"/>
    <p:sldId id="282" r:id="rId9"/>
    <p:sldId id="266" r:id="rId10"/>
    <p:sldId id="288" r:id="rId11"/>
    <p:sldId id="289" r:id="rId12"/>
    <p:sldId id="290" r:id="rId13"/>
    <p:sldId id="287" r:id="rId14"/>
    <p:sldId id="283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ABC2"/>
    <a:srgbClr val="85C1D9"/>
    <a:srgbClr val="89815C"/>
    <a:srgbClr val="FFC801"/>
    <a:srgbClr val="FE8701"/>
    <a:srgbClr val="01C4AA"/>
    <a:srgbClr val="FEFEFE"/>
    <a:srgbClr val="FF667E"/>
    <a:srgbClr val="92D050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250" autoAdjust="0"/>
    <p:restoredTop sz="94654" autoAdjust="0"/>
  </p:normalViewPr>
  <p:slideViewPr>
    <p:cSldViewPr snapToGrid="0">
      <p:cViewPr varScale="1">
        <p:scale>
          <a:sx n="80" d="100"/>
          <a:sy n="80" d="100"/>
        </p:scale>
        <p:origin x="534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2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sana De Lullo" userId="33d6cebb435555d5" providerId="LiveId" clId="{86E7E19E-8660-48AD-9B63-D45700933B02}"/>
    <pc:docChg chg="modSld">
      <pc:chgData name="Rossana De Lullo" userId="33d6cebb435555d5" providerId="LiveId" clId="{86E7E19E-8660-48AD-9B63-D45700933B02}" dt="2021-04-29T13:32:18.793" v="3" actId="1036"/>
      <pc:docMkLst>
        <pc:docMk/>
      </pc:docMkLst>
      <pc:sldChg chg="modSp mod">
        <pc:chgData name="Rossana De Lullo" userId="33d6cebb435555d5" providerId="LiveId" clId="{86E7E19E-8660-48AD-9B63-D45700933B02}" dt="2021-04-29T13:30:58.910" v="2" actId="1036"/>
        <pc:sldMkLst>
          <pc:docMk/>
          <pc:sldMk cId="1345094102" sldId="279"/>
        </pc:sldMkLst>
        <pc:picChg chg="mod">
          <ac:chgData name="Rossana De Lullo" userId="33d6cebb435555d5" providerId="LiveId" clId="{86E7E19E-8660-48AD-9B63-D45700933B02}" dt="2021-04-29T13:30:58.910" v="2" actId="1036"/>
          <ac:picMkLst>
            <pc:docMk/>
            <pc:sldMk cId="1345094102" sldId="279"/>
            <ac:picMk id="7" creationId="{0BE5DAE4-63CB-4880-9336-B577B2181067}"/>
          </ac:picMkLst>
        </pc:picChg>
      </pc:sldChg>
      <pc:sldChg chg="modSp mod">
        <pc:chgData name="Rossana De Lullo" userId="33d6cebb435555d5" providerId="LiveId" clId="{86E7E19E-8660-48AD-9B63-D45700933B02}" dt="2021-04-29T13:32:18.793" v="3" actId="1036"/>
        <pc:sldMkLst>
          <pc:docMk/>
          <pc:sldMk cId="234871805" sldId="281"/>
        </pc:sldMkLst>
        <pc:picChg chg="mod">
          <ac:chgData name="Rossana De Lullo" userId="33d6cebb435555d5" providerId="LiveId" clId="{86E7E19E-8660-48AD-9B63-D45700933B02}" dt="2021-04-29T13:32:18.793" v="3" actId="1036"/>
          <ac:picMkLst>
            <pc:docMk/>
            <pc:sldMk cId="234871805" sldId="281"/>
            <ac:picMk id="12" creationId="{C88A21E5-7909-42B7-B821-90F0B9E1F87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3AA541-12D7-4203-8AD5-FA5D7B1F3D17}" type="datetimeFigureOut">
              <a:rPr lang="it-IT" smtClean="0"/>
              <a:t>29/04/2021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113560-75D0-40F0-A695-CB58C3247FC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0757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113560-75D0-40F0-A695-CB58C3247FC3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374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113560-75D0-40F0-A695-CB58C3247FC3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6070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D11D70-6993-4895-9E61-9922D3A8B1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ACFF00D-0EB2-4C8C-BBC3-F846FA0A07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58495DB-B5BA-4BB6-BF59-9EA206F5C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8B38F-3D1A-4C3D-A24D-8A220C479B0E}" type="datetimeFigureOut">
              <a:rPr lang="it-IT" smtClean="0"/>
              <a:t>29/04/2021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C62377B-F04E-4AD6-A434-FCE2EFBA1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6AB93A8-7EFC-41DC-8875-E8EFFBA1B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081C6-1418-43BB-ACFA-C51A1A91CE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1629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D05D8A-5481-4701-97CF-F22313CD2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E71A5D8-0716-4669-A5CB-9FF2BDDCEB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892C221-A9A3-4B65-A172-391434BC3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8B38F-3D1A-4C3D-A24D-8A220C479B0E}" type="datetimeFigureOut">
              <a:rPr lang="it-IT" smtClean="0"/>
              <a:t>29/04/2021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89D02FF-A4AF-4A3E-870F-341B38415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DD0E57F-36CD-47AF-B951-856A0AD65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081C6-1418-43BB-ACFA-C51A1A91CE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1934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6EF712DC-540A-46E1-BBCE-03B9897EA2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AEABF84-F240-43AC-BE2F-5CD6B50169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4D1647F-3145-4601-8DBA-3440F95AE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8B38F-3D1A-4C3D-A24D-8A220C479B0E}" type="datetimeFigureOut">
              <a:rPr lang="it-IT" smtClean="0"/>
              <a:t>29/04/2021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0CD2F65-B4A7-45FB-94A8-6F8F776E7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2D11C24-0EAF-4F18-9A82-6985811CC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081C6-1418-43BB-ACFA-C51A1A91CE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5251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7F5A5E-21F3-417D-83FD-930FBFE50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1E5A6C2-34B6-49D8-8E14-7CE9320B69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789DEDE-B223-47FC-A13D-87BDC1F7E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8B38F-3D1A-4C3D-A24D-8A220C479B0E}" type="datetimeFigureOut">
              <a:rPr lang="it-IT" smtClean="0"/>
              <a:t>29/04/2021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064F48D-4DD4-420F-B83C-A242D2C89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6ADE915-1D3B-4B86-8FCE-7248B5EA1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081C6-1418-43BB-ACFA-C51A1A91CE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1566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4C6ACF-E3D1-42FF-A81E-8173FC706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2EA5AFE-BCA5-489A-AA0F-4F362B2A53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8A1B2E1-F2D4-4E89-8304-2271FA509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8B38F-3D1A-4C3D-A24D-8A220C479B0E}" type="datetimeFigureOut">
              <a:rPr lang="it-IT" smtClean="0"/>
              <a:t>29/04/2021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C4A0A94-6598-4E40-B66B-2931DEBA2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0D5F734-9D28-43C8-97B2-FD81068A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081C6-1418-43BB-ACFA-C51A1A91CE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7585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AEF69A-C278-460D-9648-9A1BC035D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94C4D69-2D24-46C7-9C09-124810BF22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0D705A4-0FA7-43EF-899D-EBB99DF329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522CB3C-DA69-4359-9D6A-977A17EC9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8B38F-3D1A-4C3D-A24D-8A220C479B0E}" type="datetimeFigureOut">
              <a:rPr lang="it-IT" smtClean="0"/>
              <a:t>29/04/2021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CB05A01-5165-41EA-9C09-BBA3835DB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B67D752-DB37-4C93-BC07-465A76D96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081C6-1418-43BB-ACFA-C51A1A91CE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7989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DB55D0-3FB8-4A52-861D-75EEA323F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2D54F90-49A7-4216-81C4-ACB6E878D4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D98B25A-F0A7-4EFD-A3EE-3DDA76F218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56658CB-2B35-43E9-9E15-AC12DAB02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5F8E138-1A07-455D-B904-7868F1E682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DC27FB8-3F05-49E8-BB71-7B0AFAA63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8B38F-3D1A-4C3D-A24D-8A220C479B0E}" type="datetimeFigureOut">
              <a:rPr lang="it-IT" smtClean="0"/>
              <a:t>29/04/2021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856940A-A9C1-4A53-8A7B-825BDCD4E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3F43C7E-648A-4D68-8F1A-8B66356FD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081C6-1418-43BB-ACFA-C51A1A91CE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2878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56269E-7B50-4869-A6E6-A089A89C0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2105C97-CEA6-4EFE-8C47-341C55F4F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8B38F-3D1A-4C3D-A24D-8A220C479B0E}" type="datetimeFigureOut">
              <a:rPr lang="it-IT" smtClean="0"/>
              <a:t>29/04/2021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BA04A10-C5E8-45EF-8ED4-025431637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1F40973-6F9F-4309-A6B5-F2C78A5A2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081C6-1418-43BB-ACFA-C51A1A91CE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8525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235C3D8-34D8-44DB-AFF6-225567593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8B38F-3D1A-4C3D-A24D-8A220C479B0E}" type="datetimeFigureOut">
              <a:rPr lang="it-IT" smtClean="0"/>
              <a:t>29/04/2021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AC1F7FF-3CE2-4C88-8B01-F5174196D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3372891-7F96-4164-A387-7FEF68A44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081C6-1418-43BB-ACFA-C51A1A91CE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8366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11E34F-1009-49AE-B3B1-1C947395E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2FA7F5A-09B9-46ED-A448-F471C8225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A189355-ABF8-4008-9AE9-E8E26C6634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61B9424-DA10-4A3A-BF2E-024B0515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8B38F-3D1A-4C3D-A24D-8A220C479B0E}" type="datetimeFigureOut">
              <a:rPr lang="it-IT" smtClean="0"/>
              <a:t>29/04/2021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DDBE1D0-7B67-4D38-9E4B-8A82D1B5E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6EC273C-613D-4F5D-ACDE-3E13CEE39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081C6-1418-43BB-ACFA-C51A1A91CE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6673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2D419F-AACF-40FA-AAE8-8106C9C71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6291C54-835E-40DC-8A97-1615887C9F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3E35CD0-B826-4FDF-B70E-62188FE411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DE2B075-DB73-4E21-ACBB-C5AF4F861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08B38F-3D1A-4C3D-A24D-8A220C479B0E}" type="datetimeFigureOut">
              <a:rPr lang="it-IT" smtClean="0"/>
              <a:t>29/04/2021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29C19F9-56C7-4FA4-9F65-9DC2045DC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C88745F-79E8-4B4B-B6E3-7D2A10CFA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081C6-1418-43BB-ACFA-C51A1A91CE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2392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6AB4859-D2A5-4197-A84D-989AF1ABE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F22EB94-2661-4D1C-AC52-5A46632216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CB92AE8-BB4C-4ABB-BE3A-F5BAB9886F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8B38F-3D1A-4C3D-A24D-8A220C479B0E}" type="datetimeFigureOut">
              <a:rPr lang="it-IT" smtClean="0"/>
              <a:t>29/04/2021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8372CCB-F860-4D75-B331-58E3C8DB8A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C5E943C-395D-4468-BDD8-150A5F8DC1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081C6-1418-43BB-ACFA-C51A1A91CEF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7888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8.jpeg"/><Relationship Id="rId5" Type="http://schemas.openxmlformats.org/officeDocument/2006/relationships/image" Target="../media/image4.pn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7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1.m4a"/><Relationship Id="rId7" Type="http://schemas.openxmlformats.org/officeDocument/2006/relationships/image" Target="../media/image6.jpe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5.gif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jpeg"/><Relationship Id="rId12" Type="http://schemas.openxmlformats.org/officeDocument/2006/relationships/image" Target="../media/image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3.png"/><Relationship Id="rId10" Type="http://schemas.openxmlformats.org/officeDocument/2006/relationships/image" Target="../media/image15.jpeg"/><Relationship Id="rId4" Type="http://schemas.openxmlformats.org/officeDocument/2006/relationships/image" Target="../media/image10.jpe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1.jpe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25.gif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26.gif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gif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1.gif"/><Relationship Id="rId5" Type="http://schemas.openxmlformats.org/officeDocument/2006/relationships/image" Target="../media/image30.jpe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5.jpeg"/><Relationship Id="rId5" Type="http://schemas.openxmlformats.org/officeDocument/2006/relationships/image" Target="../media/image4.pn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E80E929-9891-447D-BAA4-0A13EB894A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347"/>
          <a:stretch/>
        </p:blipFill>
        <p:spPr>
          <a:xfrm>
            <a:off x="4879462" y="1516511"/>
            <a:ext cx="2506886" cy="1604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2A80EDBC-6B70-4D16-93F3-0CDF29DF4268}"/>
              </a:ext>
            </a:extLst>
          </p:cNvPr>
          <p:cNvSpPr/>
          <p:nvPr/>
        </p:nvSpPr>
        <p:spPr>
          <a:xfrm>
            <a:off x="8283077" y="5764551"/>
            <a:ext cx="478227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Kristen ITC" panose="03050502040202030202" pitchFamily="66" charset="0"/>
              </a:rPr>
              <a:t>Stabilito </a:t>
            </a:r>
          </a:p>
          <a:p>
            <a:pPr algn="ctr"/>
            <a:r>
              <a:rPr lang="it-IT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Kristen ITC" panose="03050502040202030202" pitchFamily="66" charset="0"/>
              </a:rPr>
              <a:t>Benedetta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96CA1DD-70D9-4771-8708-BE34C5ED42E4}"/>
              </a:ext>
            </a:extLst>
          </p:cNvPr>
          <p:cNvSpPr/>
          <p:nvPr/>
        </p:nvSpPr>
        <p:spPr>
          <a:xfrm flipH="1">
            <a:off x="-913057" y="5764551"/>
            <a:ext cx="4593091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C66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Kristen ITC" panose="03050502040202030202" pitchFamily="66" charset="0"/>
              </a:rPr>
              <a:t>De </a:t>
            </a:r>
            <a:r>
              <a:rPr lang="it-IT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C66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Kristen ITC" panose="03050502040202030202" pitchFamily="66" charset="0"/>
              </a:rPr>
              <a:t>L</a:t>
            </a:r>
            <a:r>
              <a:rPr lang="it-IT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C66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Kristen ITC" panose="03050502040202030202" pitchFamily="66" charset="0"/>
              </a:rPr>
              <a:t>ullo </a:t>
            </a:r>
          </a:p>
          <a:p>
            <a:pPr algn="ctr"/>
            <a:r>
              <a:rPr lang="it-IT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C66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Kristen ITC" panose="03050502040202030202" pitchFamily="66" charset="0"/>
              </a:rPr>
              <a:t>Dilett</a:t>
            </a:r>
            <a:r>
              <a:rPr lang="it-IT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C66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Kristen ITC" panose="03050502040202030202" pitchFamily="66" charset="0"/>
              </a:rPr>
              <a:t>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F6657E8E-0429-4B29-A8E4-E7E46FFA8B58}"/>
              </a:ext>
            </a:extLst>
          </p:cNvPr>
          <p:cNvSpPr/>
          <p:nvPr/>
        </p:nvSpPr>
        <p:spPr>
          <a:xfrm rot="10800000" flipV="1">
            <a:off x="3889507" y="5777968"/>
            <a:ext cx="441298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Kristen ITC" panose="03050502040202030202" pitchFamily="66" charset="0"/>
              </a:rPr>
              <a:t>Irmici </a:t>
            </a:r>
          </a:p>
          <a:p>
            <a:pPr algn="ctr"/>
            <a:r>
              <a:rPr lang="it-IT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Kristen ITC" panose="03050502040202030202" pitchFamily="66" charset="0"/>
              </a:rPr>
              <a:t>Ludovica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BC40D7DF-B95B-4546-9B7E-A90D5DB3BD9D}"/>
              </a:ext>
            </a:extLst>
          </p:cNvPr>
          <p:cNvSpPr/>
          <p:nvPr/>
        </p:nvSpPr>
        <p:spPr>
          <a:xfrm flipH="1">
            <a:off x="4246725" y="3261840"/>
            <a:ext cx="369854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9FF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Kristen ITC" panose="03050502040202030202" pitchFamily="66" charset="0"/>
              </a:rPr>
              <a:t>Classe 2G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C86CA963-DA51-43A3-ABBC-293AA9F82851}"/>
              </a:ext>
            </a:extLst>
          </p:cNvPr>
          <p:cNvSpPr/>
          <p:nvPr/>
        </p:nvSpPr>
        <p:spPr>
          <a:xfrm>
            <a:off x="1496696" y="3663750"/>
            <a:ext cx="921223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Kristen ITC" panose="03050502040202030202" pitchFamily="66" charset="0"/>
              </a:rPr>
              <a:t>Istituto comprensivo </a:t>
            </a:r>
          </a:p>
          <a:p>
            <a:pPr algn="ctr"/>
            <a:r>
              <a:rPr lang="it-IT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Kristen ITC" panose="03050502040202030202" pitchFamily="66" charset="0"/>
              </a:rPr>
              <a:t>Palmieri - San Giovanni Bosco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7ECFB16-AE81-4AA6-9A13-6DB2305B1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7492" y="4577639"/>
            <a:ext cx="1200329" cy="120032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A75F7CE-0F79-41AA-9EB4-20829407AD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456" y="4669468"/>
            <a:ext cx="1095083" cy="1095083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C767155C-C5C3-454D-A482-B209646DDB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23" y="4542713"/>
            <a:ext cx="1200329" cy="120032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D24A888-99E2-430C-9248-65636EB024D6}"/>
              </a:ext>
            </a:extLst>
          </p:cNvPr>
          <p:cNvSpPr/>
          <p:nvPr/>
        </p:nvSpPr>
        <p:spPr>
          <a:xfrm>
            <a:off x="1179467" y="492928"/>
            <a:ext cx="99068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Kristen ITC" panose="03050502040202030202" pitchFamily="66" charset="0"/>
              </a:rPr>
              <a:t>I bravi cittadini pagano le tasse! </a:t>
            </a:r>
            <a:endParaRPr lang="it-IT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44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1" grpId="0"/>
      <p:bldP spid="12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Una viuda divorciada vence a la Seguridad Social: cobrará más pensión -  Laboral Pensiones">
            <a:extLst>
              <a:ext uri="{FF2B5EF4-FFF2-40B4-BE49-F238E27FC236}">
                <a16:creationId xmlns:a16="http://schemas.microsoft.com/office/drawing/2014/main" id="{B3753F73-98E1-4D39-A6FB-A052323D47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5" t="9629" r="23449" b="10986"/>
          <a:stretch/>
        </p:blipFill>
        <p:spPr bwMode="auto">
          <a:xfrm>
            <a:off x="10547372" y="1310015"/>
            <a:ext cx="1475721" cy="211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1D03940-1944-4878-9FE7-43F047267C62}"/>
              </a:ext>
            </a:extLst>
          </p:cNvPr>
          <p:cNvSpPr txBox="1"/>
          <p:nvPr/>
        </p:nvSpPr>
        <p:spPr>
          <a:xfrm>
            <a:off x="5512002" y="2512903"/>
            <a:ext cx="5226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latin typeface="Kristen ITC" panose="03050502040202030202" pitchFamily="66" charset="0"/>
              </a:rPr>
              <a:t>Tassa sulla vedovanza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5DA6C55-93A5-4751-A397-FC6FFF74CCEA}"/>
              </a:ext>
            </a:extLst>
          </p:cNvPr>
          <p:cNvSpPr txBox="1"/>
          <p:nvPr/>
        </p:nvSpPr>
        <p:spPr>
          <a:xfrm>
            <a:off x="5899052" y="5043674"/>
            <a:ext cx="4177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latin typeface="Kristen ITC" panose="03050502040202030202" pitchFamily="66" charset="0"/>
              </a:rPr>
              <a:t>Tassa sul celibato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5AFEDAF-1C69-46A8-9483-75CA17BEDA1C}"/>
              </a:ext>
            </a:extLst>
          </p:cNvPr>
          <p:cNvSpPr/>
          <p:nvPr/>
        </p:nvSpPr>
        <p:spPr>
          <a:xfrm>
            <a:off x="1098666" y="324650"/>
            <a:ext cx="99946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DDABC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Kristen ITC" panose="03050502040202030202" pitchFamily="66" charset="0"/>
              </a:rPr>
              <a:t>Tasse assurde del passato</a:t>
            </a:r>
            <a:endParaRPr lang="it-I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DDABC2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95B176C6-213B-47B4-A477-81588544E4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07" y="4305849"/>
            <a:ext cx="2552151" cy="2552151"/>
          </a:xfrm>
          <a:prstGeom prst="rect">
            <a:avLst/>
          </a:prstGeom>
        </p:spPr>
      </p:pic>
      <p:sp>
        <p:nvSpPr>
          <p:cNvPr id="13" name="Fumetto: ovale 12">
            <a:extLst>
              <a:ext uri="{FF2B5EF4-FFF2-40B4-BE49-F238E27FC236}">
                <a16:creationId xmlns:a16="http://schemas.microsoft.com/office/drawing/2014/main" id="{0B5199E0-50D8-4DB4-B1CF-893ABFC4CC2B}"/>
              </a:ext>
            </a:extLst>
          </p:cNvPr>
          <p:cNvSpPr/>
          <p:nvPr/>
        </p:nvSpPr>
        <p:spPr>
          <a:xfrm>
            <a:off x="1997612" y="3036123"/>
            <a:ext cx="2464893" cy="1470744"/>
          </a:xfrm>
          <a:prstGeom prst="wedgeEllipseCallout">
            <a:avLst>
              <a:gd name="adj1" fmla="val -35124"/>
              <a:gd name="adj2" fmla="val 80803"/>
            </a:avLst>
          </a:prstGeom>
          <a:ln w="38100">
            <a:solidFill>
              <a:srgbClr val="DDABC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130" name="Picture 10" descr="Retro fashion 1910s man in suit and hat woman Vector Image">
            <a:extLst>
              <a:ext uri="{FF2B5EF4-FFF2-40B4-BE49-F238E27FC236}">
                <a16:creationId xmlns:a16="http://schemas.microsoft.com/office/drawing/2014/main" id="{5ED94987-40D1-473A-A6A1-9A2B22721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" t="1435" r="46369" b="8514"/>
          <a:stretch/>
        </p:blipFill>
        <p:spPr bwMode="auto">
          <a:xfrm>
            <a:off x="10183730" y="3878854"/>
            <a:ext cx="1101502" cy="254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B5A171C4-D9E6-41D1-A339-7D035463B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707620" y="3260973"/>
            <a:ext cx="1044876" cy="104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0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6" grpId="0"/>
      <p:bldP spid="7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Porta e finestra ad arco in legno antico | Vettore Premium">
            <a:extLst>
              <a:ext uri="{FF2B5EF4-FFF2-40B4-BE49-F238E27FC236}">
                <a16:creationId xmlns:a16="http://schemas.microsoft.com/office/drawing/2014/main" id="{EB2C57AD-5B92-4066-AD5F-5E95678F9F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63"/>
          <a:stretch/>
        </p:blipFill>
        <p:spPr bwMode="auto">
          <a:xfrm>
            <a:off x="7764084" y="1642771"/>
            <a:ext cx="2405920" cy="157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47AF97F-AF5E-4BCF-9E87-E8A97CEFD779}"/>
              </a:ext>
            </a:extLst>
          </p:cNvPr>
          <p:cNvSpPr txBox="1"/>
          <p:nvPr/>
        </p:nvSpPr>
        <p:spPr>
          <a:xfrm>
            <a:off x="6406442" y="886298"/>
            <a:ext cx="5785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rgbClr val="0070C0"/>
                </a:solidFill>
                <a:latin typeface="Kristen ITC" panose="03050502040202030202" pitchFamily="66" charset="0"/>
              </a:rPr>
              <a:t>Tassa su porte e finestre</a:t>
            </a:r>
          </a:p>
        </p:txBody>
      </p:sp>
      <p:pic>
        <p:nvPicPr>
          <p:cNvPr id="4" name="Picture 6" descr="Pietra, set, ferro, camini, fuoco, gettare, vettore, fondo, illustrazioni,  bianco, mantels. Pietra, set, camini, fondo., | CanStock">
            <a:extLst>
              <a:ext uri="{FF2B5EF4-FFF2-40B4-BE49-F238E27FC236}">
                <a16:creationId xmlns:a16="http://schemas.microsoft.com/office/drawing/2014/main" id="{E3F01467-927E-434B-9035-CCB6110A3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81" r="36470" b="63394"/>
          <a:stretch/>
        </p:blipFill>
        <p:spPr bwMode="auto">
          <a:xfrm>
            <a:off x="8160404" y="4454590"/>
            <a:ext cx="1613280" cy="237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4693F21-7E6F-4626-BA38-27578AD039F2}"/>
              </a:ext>
            </a:extLst>
          </p:cNvPr>
          <p:cNvSpPr txBox="1"/>
          <p:nvPr/>
        </p:nvSpPr>
        <p:spPr>
          <a:xfrm>
            <a:off x="7173241" y="3868631"/>
            <a:ext cx="3954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rgbClr val="FF0000"/>
                </a:solidFill>
                <a:latin typeface="Kristen ITC" panose="03050502040202030202" pitchFamily="66" charset="0"/>
              </a:rPr>
              <a:t>Tassa sui camini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7122AF0-7C2D-41DB-B5EC-F8D5156AB1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8478" y="3637117"/>
            <a:ext cx="3220883" cy="3220883"/>
          </a:xfrm>
          <a:prstGeom prst="rect">
            <a:avLst/>
          </a:prstGeom>
        </p:spPr>
      </p:pic>
      <p:sp>
        <p:nvSpPr>
          <p:cNvPr id="8" name="Fumetto: ovale 7">
            <a:extLst>
              <a:ext uri="{FF2B5EF4-FFF2-40B4-BE49-F238E27FC236}">
                <a16:creationId xmlns:a16="http://schemas.microsoft.com/office/drawing/2014/main" id="{8C357346-FA20-4E46-8781-C8A542CBEAD7}"/>
              </a:ext>
            </a:extLst>
          </p:cNvPr>
          <p:cNvSpPr/>
          <p:nvPr/>
        </p:nvSpPr>
        <p:spPr>
          <a:xfrm>
            <a:off x="2614601" y="2851349"/>
            <a:ext cx="2588456" cy="1571535"/>
          </a:xfrm>
          <a:prstGeom prst="wedgeEllipseCallout">
            <a:avLst>
              <a:gd name="adj1" fmla="val -39435"/>
              <a:gd name="adj2" fmla="val 68115"/>
            </a:avLst>
          </a:prstGeom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C7215BF8-7C27-4AB4-B876-EE64C29E48EE}"/>
              </a:ext>
            </a:extLst>
          </p:cNvPr>
          <p:cNvSpPr/>
          <p:nvPr/>
        </p:nvSpPr>
        <p:spPr>
          <a:xfrm>
            <a:off x="69259" y="401218"/>
            <a:ext cx="50946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Kristen ITC" panose="03050502040202030202" pitchFamily="66" charset="0"/>
              </a:rPr>
              <a:t>…a</a:t>
            </a:r>
            <a:r>
              <a:rPr lang="it-IT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Kristen ITC" panose="03050502040202030202" pitchFamily="66" charset="0"/>
              </a:rPr>
              <a:t>ltre tasse…</a:t>
            </a:r>
          </a:p>
        </p:txBody>
      </p:sp>
      <p:pic>
        <p:nvPicPr>
          <p:cNvPr id="7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5B1D72A5-E045-4E89-BAF7-C61E72305C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96689" y="3024976"/>
            <a:ext cx="1224280" cy="122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57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5" grpId="0"/>
      <p:bldP spid="8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et di mens affronta con barba e baffi carta da parati • carte da parati  personalizzare, pizzo, baffi | myloview.it">
            <a:extLst>
              <a:ext uri="{FF2B5EF4-FFF2-40B4-BE49-F238E27FC236}">
                <a16:creationId xmlns:a16="http://schemas.microsoft.com/office/drawing/2014/main" id="{D4B8E129-C400-4280-9E58-56D2B8E9C1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0" t="-1" r="24903" b="76701"/>
          <a:stretch/>
        </p:blipFill>
        <p:spPr bwMode="auto">
          <a:xfrm>
            <a:off x="9851254" y="4755051"/>
            <a:ext cx="1229209" cy="144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ish jumping out on water surface Royalty Free Vector Image">
            <a:extLst>
              <a:ext uri="{FF2B5EF4-FFF2-40B4-BE49-F238E27FC236}">
                <a16:creationId xmlns:a16="http://schemas.microsoft.com/office/drawing/2014/main" id="{DC6C948E-3003-4144-BD34-1ADC8A30B2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61"/>
          <a:stretch/>
        </p:blipFill>
        <p:spPr bwMode="auto">
          <a:xfrm>
            <a:off x="8187397" y="1397795"/>
            <a:ext cx="2433207" cy="166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A0342D8-3692-487C-9FC4-1E1614645B96}"/>
              </a:ext>
            </a:extLst>
          </p:cNvPr>
          <p:cNvSpPr txBox="1"/>
          <p:nvPr/>
        </p:nvSpPr>
        <p:spPr>
          <a:xfrm>
            <a:off x="7276682" y="3604500"/>
            <a:ext cx="4007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rgbClr val="FFC801"/>
                </a:solidFill>
                <a:latin typeface="Kristen ITC" panose="03050502040202030202" pitchFamily="66" charset="0"/>
              </a:rPr>
              <a:t>Tassa sulla barba</a:t>
            </a:r>
          </a:p>
        </p:txBody>
      </p:sp>
      <p:pic>
        <p:nvPicPr>
          <p:cNvPr id="6150" name="Picture 6" descr="Gráfico vectorial Питер ▷ Imagen vectorial Питер - Página 2 | Depositphotos®">
            <a:extLst>
              <a:ext uri="{FF2B5EF4-FFF2-40B4-BE49-F238E27FC236}">
                <a16:creationId xmlns:a16="http://schemas.microsoft.com/office/drawing/2014/main" id="{3E2DD0F7-07A2-4AC1-91DF-64923DC017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3" t="11077" r="12587" b="14461"/>
          <a:stretch/>
        </p:blipFill>
        <p:spPr bwMode="auto">
          <a:xfrm>
            <a:off x="7523490" y="4346453"/>
            <a:ext cx="2123717" cy="237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632986C-94A8-4A19-92DF-B306002CB3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50" y="4250831"/>
            <a:ext cx="2563272" cy="256327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9661163-7222-4B41-A72E-76A6D9D0E65C}"/>
              </a:ext>
            </a:extLst>
          </p:cNvPr>
          <p:cNvSpPr txBox="1"/>
          <p:nvPr/>
        </p:nvSpPr>
        <p:spPr>
          <a:xfrm>
            <a:off x="7300948" y="655842"/>
            <a:ext cx="4704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rgbClr val="85C1D9"/>
                </a:solidFill>
                <a:latin typeface="Kristen ITC" panose="03050502040202030202" pitchFamily="66" charset="0"/>
              </a:rPr>
              <a:t>Tassa</a:t>
            </a:r>
            <a:r>
              <a:rPr lang="it-IT" sz="3600" dirty="0">
                <a:solidFill>
                  <a:srgbClr val="85C1D9"/>
                </a:solidFill>
              </a:rPr>
              <a:t> </a:t>
            </a:r>
            <a:r>
              <a:rPr lang="it-IT" sz="3600" dirty="0">
                <a:solidFill>
                  <a:srgbClr val="85C1D9"/>
                </a:solidFill>
                <a:latin typeface="Kristen ITC" panose="03050502040202030202" pitchFamily="66" charset="0"/>
              </a:rPr>
              <a:t>sulla pesca</a:t>
            </a:r>
          </a:p>
        </p:txBody>
      </p:sp>
      <p:sp>
        <p:nvSpPr>
          <p:cNvPr id="10" name="Fumetto: ovale 9">
            <a:extLst>
              <a:ext uri="{FF2B5EF4-FFF2-40B4-BE49-F238E27FC236}">
                <a16:creationId xmlns:a16="http://schemas.microsoft.com/office/drawing/2014/main" id="{D1386EE6-F24C-4187-82D7-BD8B45833BD3}"/>
              </a:ext>
            </a:extLst>
          </p:cNvPr>
          <p:cNvSpPr/>
          <p:nvPr/>
        </p:nvSpPr>
        <p:spPr>
          <a:xfrm>
            <a:off x="2614601" y="2851349"/>
            <a:ext cx="2588456" cy="1571535"/>
          </a:xfrm>
          <a:prstGeom prst="wedgeEllipseCallout">
            <a:avLst>
              <a:gd name="adj1" fmla="val -39435"/>
              <a:gd name="adj2" fmla="val 68115"/>
            </a:avLst>
          </a:prstGeom>
          <a:ln w="38100">
            <a:solidFill>
              <a:srgbClr val="85C1D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36C8B76-D12A-4DE6-A952-F243989DDC42}"/>
              </a:ext>
            </a:extLst>
          </p:cNvPr>
          <p:cNvSpPr txBox="1"/>
          <p:nvPr/>
        </p:nvSpPr>
        <p:spPr>
          <a:xfrm>
            <a:off x="854788" y="655841"/>
            <a:ext cx="44935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dirty="0">
                <a:solidFill>
                  <a:srgbClr val="85C1D9"/>
                </a:solidFill>
                <a:latin typeface="Kristen ITC" panose="03050502040202030202" pitchFamily="66" charset="0"/>
              </a:rPr>
              <a:t>…e ancora…</a:t>
            </a:r>
          </a:p>
        </p:txBody>
      </p:sp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F3B1EA28-2218-4613-B9D5-2D00A9BA54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73963" y="3053088"/>
            <a:ext cx="1197743" cy="119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39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5" grpId="0"/>
      <p:bldP spid="10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Vettoriale - Vecchio Libro O Penna Penna Piuma Di Inchiostro E Blocco Note.  Cancelleria Di Scrittura Retrò O Antica Del Manoscritto Di Quaderno Ruvido  Marrone Per Lettera O Poesia. Set Di Icone">
            <a:extLst>
              <a:ext uri="{FF2B5EF4-FFF2-40B4-BE49-F238E27FC236}">
                <a16:creationId xmlns:a16="http://schemas.microsoft.com/office/drawing/2014/main" id="{2235E61D-1884-4A36-8930-49340E53A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535" y="689318"/>
            <a:ext cx="4286250" cy="470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appy Birthday, Betty White, Jim Carrey, &amp; Ben Franklin! | McIllustrator">
            <a:extLst>
              <a:ext uri="{FF2B5EF4-FFF2-40B4-BE49-F238E27FC236}">
                <a16:creationId xmlns:a16="http://schemas.microsoft.com/office/drawing/2014/main" id="{881BCDF2-8929-40E9-B437-DD79BF722F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8" t="8637" r="5873" b="4982"/>
          <a:stretch/>
        </p:blipFill>
        <p:spPr bwMode="auto">
          <a:xfrm>
            <a:off x="1430215" y="1244742"/>
            <a:ext cx="4065563" cy="414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F582FC8-7F84-4F35-9DD9-62904E6C60A3}"/>
              </a:ext>
            </a:extLst>
          </p:cNvPr>
          <p:cNvSpPr txBox="1"/>
          <p:nvPr/>
        </p:nvSpPr>
        <p:spPr>
          <a:xfrm>
            <a:off x="7563950" y="1777359"/>
            <a:ext cx="1885071" cy="267765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Non c’è nulla di certo al mondo, tranne la morte e le tasse.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FE9EFCD-7E59-4DD2-A355-D74F72E768FA}"/>
              </a:ext>
            </a:extLst>
          </p:cNvPr>
          <p:cNvSpPr txBox="1"/>
          <p:nvPr/>
        </p:nvSpPr>
        <p:spPr>
          <a:xfrm>
            <a:off x="2194559" y="6006183"/>
            <a:ext cx="8082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  <a:latin typeface="Kristen ITC" panose="03050502040202030202" pitchFamily="66" charset="0"/>
              </a:rPr>
              <a:t>Benjamin Franklin, Presidente degli U.S.A., 1706-1790</a:t>
            </a:r>
          </a:p>
        </p:txBody>
      </p:sp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BA4ADF29-CD07-422D-A203-A7B0E57D4D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1252" y="323557"/>
            <a:ext cx="1328225" cy="132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30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29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8" name="Picture 24" descr="USB Pubblico Impiego - INPS: INTERA COPERTURA CONTRIBUTIVA DEL PART TIME  VERTICALE, L'IMPEGNO DELLA USB PREMIATO DALLA LEGGE DI STABILITA' 2021">
            <a:extLst>
              <a:ext uri="{FF2B5EF4-FFF2-40B4-BE49-F238E27FC236}">
                <a16:creationId xmlns:a16="http://schemas.microsoft.com/office/drawing/2014/main" id="{A7890FA8-AEFE-4AA2-9977-A5EB8DB1A3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" r="2406" b="5436"/>
          <a:stretch/>
        </p:blipFill>
        <p:spPr bwMode="auto">
          <a:xfrm rot="21374683">
            <a:off x="3825358" y="927310"/>
            <a:ext cx="5079353" cy="500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0D2DCDE-0FAB-4B88-8EE5-884500067951}"/>
              </a:ext>
            </a:extLst>
          </p:cNvPr>
          <p:cNvSpPr txBox="1"/>
          <p:nvPr/>
        </p:nvSpPr>
        <p:spPr>
          <a:xfrm rot="20842561">
            <a:off x="4293813" y="2274838"/>
            <a:ext cx="3886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dirty="0">
                <a:solidFill>
                  <a:schemeClr val="bg1"/>
                </a:solidFill>
                <a:latin typeface="Kristen ITC" panose="03050502040202030202" pitchFamily="66" charset="0"/>
              </a:rPr>
              <a:t>Grazie </a:t>
            </a:r>
          </a:p>
          <a:p>
            <a:pPr algn="ctr"/>
            <a:r>
              <a:rPr lang="it-IT" sz="4800" dirty="0">
                <a:solidFill>
                  <a:schemeClr val="bg1"/>
                </a:solidFill>
                <a:latin typeface="Kristen ITC" panose="03050502040202030202" pitchFamily="66" charset="0"/>
              </a:rPr>
              <a:t>per l’attenzione!</a:t>
            </a:r>
          </a:p>
        </p:txBody>
      </p:sp>
    </p:spTree>
    <p:extLst>
      <p:ext uri="{BB962C8B-B14F-4D97-AF65-F5344CB8AC3E}">
        <p14:creationId xmlns:p14="http://schemas.microsoft.com/office/powerpoint/2010/main" val="1551657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F95C3AC-9D75-49CF-A175-83196773A7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303" y="3787637"/>
            <a:ext cx="3070363" cy="3070363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05807642-1061-4527-B617-0A10D52C81E8}"/>
              </a:ext>
            </a:extLst>
          </p:cNvPr>
          <p:cNvSpPr/>
          <p:nvPr/>
        </p:nvSpPr>
        <p:spPr>
          <a:xfrm>
            <a:off x="2999406" y="264065"/>
            <a:ext cx="632778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Kristen ITC" panose="03050502040202030202" pitchFamily="66" charset="0"/>
              </a:rPr>
              <a:t>La Costituzione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5A4E9A7-BE9D-49D4-842A-8A6FFB8667C6}"/>
              </a:ext>
            </a:extLst>
          </p:cNvPr>
          <p:cNvSpPr/>
          <p:nvPr/>
        </p:nvSpPr>
        <p:spPr>
          <a:xfrm>
            <a:off x="1325215" y="1484730"/>
            <a:ext cx="9925879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Kristen ITC" panose="03050502040202030202" pitchFamily="66" charset="0"/>
              </a:rPr>
              <a:t>Tutte le leggi che regolano la vita dei cittadini del nostro Stato </a:t>
            </a:r>
          </a:p>
          <a:p>
            <a:pPr algn="ctr"/>
            <a:endParaRPr lang="it-IT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92D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Kristen ITC" panose="03050502040202030202" pitchFamily="66" charset="0"/>
            </a:endParaRPr>
          </a:p>
          <a:p>
            <a:pPr algn="ctr"/>
            <a:endParaRPr lang="it-IT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4FAB33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Kristen ITC" panose="03050502040202030202" pitchFamily="66" charset="0"/>
            </a:endParaRPr>
          </a:p>
          <a:p>
            <a:pPr algn="ctr"/>
            <a:endParaRPr lang="it-IT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4FAB33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Kristen ITC" panose="03050502040202030202" pitchFamily="66" charset="0"/>
            </a:endParaRPr>
          </a:p>
          <a:p>
            <a:pPr algn="ctr"/>
            <a:endParaRPr lang="it-IT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4FAB33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Kristen ITC" panose="03050502040202030202" pitchFamily="66" charset="0"/>
            </a:endParaRPr>
          </a:p>
          <a:p>
            <a:pPr algn="ctr"/>
            <a:endParaRPr lang="it-IT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4FAB33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Kristen ITC" panose="03050502040202030202" pitchFamily="66" charset="0"/>
            </a:endParaRPr>
          </a:p>
        </p:txBody>
      </p:sp>
      <p:pic>
        <p:nvPicPr>
          <p:cNvPr id="1030" name="Picture 6" descr="▷ Bandiera Italia: Immagini, Gif Animate &amp; Clipart – 100% GRATIS!">
            <a:extLst>
              <a:ext uri="{FF2B5EF4-FFF2-40B4-BE49-F238E27FC236}">
                <a16:creationId xmlns:a16="http://schemas.microsoft.com/office/drawing/2014/main" id="{F18C13A0-5FCC-4641-9574-92B3634BAC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7326">
            <a:off x="5058582" y="2795783"/>
            <a:ext cx="2459142" cy="198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ezione di Educazione Civica, La Costituzione | Fuoriclasse">
            <a:extLst>
              <a:ext uri="{FF2B5EF4-FFF2-40B4-BE49-F238E27FC236}">
                <a16:creationId xmlns:a16="http://schemas.microsoft.com/office/drawing/2014/main" id="{324B770C-90E4-4277-B3CC-C6BFDBB9C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918" y="2870717"/>
            <a:ext cx="3253458" cy="3070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85D7E64-5219-4318-BACC-08B66BBFAA63}"/>
              </a:ext>
            </a:extLst>
          </p:cNvPr>
          <p:cNvSpPr txBox="1"/>
          <p:nvPr/>
        </p:nvSpPr>
        <p:spPr>
          <a:xfrm rot="10800000" flipV="1">
            <a:off x="3761342" y="5024160"/>
            <a:ext cx="480391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4FAB3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Kristen ITC" panose="03050502040202030202" pitchFamily="66" charset="0"/>
              </a:rPr>
              <a:t>si trovano nella </a:t>
            </a:r>
          </a:p>
          <a:p>
            <a:pPr algn="ctr"/>
            <a:r>
              <a:rPr lang="it-IT" sz="3200" b="1" u="sng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Kristen ITC" panose="03050502040202030202" pitchFamily="66" charset="0"/>
              </a:rPr>
              <a:t>Costituzione Italiana</a:t>
            </a:r>
          </a:p>
        </p:txBody>
      </p:sp>
      <p:sp>
        <p:nvSpPr>
          <p:cNvPr id="16" name="Fumetto: ovale 15">
            <a:extLst>
              <a:ext uri="{FF2B5EF4-FFF2-40B4-BE49-F238E27FC236}">
                <a16:creationId xmlns:a16="http://schemas.microsoft.com/office/drawing/2014/main" id="{238E82F5-AD18-42AF-B63B-0C95A9FC6764}"/>
              </a:ext>
            </a:extLst>
          </p:cNvPr>
          <p:cNvSpPr/>
          <p:nvPr/>
        </p:nvSpPr>
        <p:spPr>
          <a:xfrm>
            <a:off x="2304385" y="2913724"/>
            <a:ext cx="1953347" cy="1337821"/>
          </a:xfrm>
          <a:prstGeom prst="wedgeEllipseCallout">
            <a:avLst>
              <a:gd name="adj1" fmla="val -36673"/>
              <a:gd name="adj2" fmla="val 79416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DFA264B0-6F47-4185-9B1A-EAD3B1765B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V="1">
            <a:off x="2765723" y="3061013"/>
            <a:ext cx="995619" cy="9956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017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36"/>
    </mc:Choice>
    <mc:Fallback xmlns="">
      <p:transition spd="slow" advTm="18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4" grpId="0"/>
      <p:bldP spid="19" grpId="0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Un libro aperto vuoto 297034 - Scarica Immagini Vettoriali Gratis, Grafica  Vettoriale, e Disegno Modelli">
            <a:extLst>
              <a:ext uri="{FF2B5EF4-FFF2-40B4-BE49-F238E27FC236}">
                <a16:creationId xmlns:a16="http://schemas.microsoft.com/office/drawing/2014/main" id="{E982E947-2E94-4403-936B-AB70AABDC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905" y="1358485"/>
            <a:ext cx="10161719" cy="536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019118E-7BA9-46A6-87ED-3699B8A82450}"/>
              </a:ext>
            </a:extLst>
          </p:cNvPr>
          <p:cNvSpPr txBox="1"/>
          <p:nvPr/>
        </p:nvSpPr>
        <p:spPr>
          <a:xfrm rot="439801">
            <a:off x="3604187" y="2765503"/>
            <a:ext cx="1415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  <a:latin typeface="Kristen ITC" panose="03050502040202030202" pitchFamily="66" charset="0"/>
              </a:rPr>
              <a:t>Art.53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C355683-1061-4A20-9AD6-1C0CA1566B0E}"/>
              </a:ext>
            </a:extLst>
          </p:cNvPr>
          <p:cNvSpPr txBox="1"/>
          <p:nvPr/>
        </p:nvSpPr>
        <p:spPr>
          <a:xfrm rot="596707">
            <a:off x="2633998" y="3171270"/>
            <a:ext cx="2894022" cy="193899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Kristen ITC" panose="03050502040202030202" pitchFamily="66" charset="0"/>
              </a:rPr>
              <a:t>Tutti i cittadini sono tenuti a concorrere alle spese pubbliche in ragione della loro capacità contributiva.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3AEBDC0-3C53-4CCD-B0AB-7B839FBF5512}"/>
              </a:ext>
            </a:extLst>
          </p:cNvPr>
          <p:cNvSpPr txBox="1"/>
          <p:nvPr/>
        </p:nvSpPr>
        <p:spPr>
          <a:xfrm rot="21102900">
            <a:off x="6693188" y="3479046"/>
            <a:ext cx="2532851" cy="132343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Kristen ITC" panose="03050502040202030202" pitchFamily="66" charset="0"/>
              </a:rPr>
              <a:t>Il sistema tributario è informato a criteri di progressivit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à</a:t>
            </a:r>
            <a:r>
              <a:rPr lang="it-IT" sz="2000" dirty="0">
                <a:latin typeface="Kristen ITC" panose="03050502040202030202" pitchFamily="66" charset="0"/>
              </a:rPr>
              <a:t>.</a:t>
            </a:r>
          </a:p>
        </p:txBody>
      </p:sp>
      <p:pic>
        <p:nvPicPr>
          <p:cNvPr id="2060" name="Picture 12" descr="Rilevazione problematiche connessione durante videolezioni – Istituto  Comprensivo Ceretolo">
            <a:extLst>
              <a:ext uri="{FF2B5EF4-FFF2-40B4-BE49-F238E27FC236}">
                <a16:creationId xmlns:a16="http://schemas.microsoft.com/office/drawing/2014/main" id="{CBD1FDEF-ADDE-4CF4-8E92-C3D86B7EB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0691">
            <a:off x="8288427" y="2084039"/>
            <a:ext cx="1267864" cy="146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3743F2AE-52A6-4704-BDCB-815B83559DFA}"/>
              </a:ext>
            </a:extLst>
          </p:cNvPr>
          <p:cNvSpPr/>
          <p:nvPr/>
        </p:nvSpPr>
        <p:spPr>
          <a:xfrm>
            <a:off x="3259016" y="499128"/>
            <a:ext cx="529023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Kristen ITC" panose="03050502040202030202" pitchFamily="66" charset="0"/>
              </a:rPr>
              <a:t>L’articolo 53</a:t>
            </a:r>
            <a:endParaRPr lang="it-IT" sz="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Kristen ITC" panose="03050502040202030202" pitchFamily="66" charset="0"/>
            </a:endParaRPr>
          </a:p>
        </p:txBody>
      </p:sp>
      <p:pic>
        <p:nvPicPr>
          <p:cNvPr id="7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0BE5DAE4-63CB-4880-9336-B577B21810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42002" y="1622622"/>
            <a:ext cx="1107996" cy="110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09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/>
      <p:bldP spid="5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njunto de iconos de escuela, ctyle plana | Vector Premium">
            <a:extLst>
              <a:ext uri="{FF2B5EF4-FFF2-40B4-BE49-F238E27FC236}">
                <a16:creationId xmlns:a16="http://schemas.microsoft.com/office/drawing/2014/main" id="{969F03C8-0730-48E2-8695-95AE857A61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05" r="26918" b="78489"/>
          <a:stretch/>
        </p:blipFill>
        <p:spPr bwMode="auto">
          <a:xfrm rot="2280359">
            <a:off x="1800340" y="1880003"/>
            <a:ext cx="991293" cy="96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onjunto de iconos de escuela, ctyle plana | Vector Premium">
            <a:extLst>
              <a:ext uri="{FF2B5EF4-FFF2-40B4-BE49-F238E27FC236}">
                <a16:creationId xmlns:a16="http://schemas.microsoft.com/office/drawing/2014/main" id="{4C906700-A48F-48C4-8661-09C60B3095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05" t="26466" r="26918" b="50000"/>
          <a:stretch/>
        </p:blipFill>
        <p:spPr bwMode="auto">
          <a:xfrm rot="20089957">
            <a:off x="516371" y="1874387"/>
            <a:ext cx="971603" cy="103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onjunto de iconos de escuela, ctyle plana | Vector Premium">
            <a:extLst>
              <a:ext uri="{FF2B5EF4-FFF2-40B4-BE49-F238E27FC236}">
                <a16:creationId xmlns:a16="http://schemas.microsoft.com/office/drawing/2014/main" id="{56487C70-B906-4E68-9738-64C62A8355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" t="52115" r="74478" b="28067"/>
          <a:stretch/>
        </p:blipFill>
        <p:spPr bwMode="auto">
          <a:xfrm rot="947618">
            <a:off x="1485812" y="3048376"/>
            <a:ext cx="1463040" cy="118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3C8418F-69FD-4809-A1C6-E25CD2287D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290" y="4432864"/>
            <a:ext cx="2453419" cy="2453419"/>
          </a:xfrm>
          <a:prstGeom prst="rect">
            <a:avLst/>
          </a:prstGeom>
        </p:spPr>
      </p:pic>
      <p:pic>
        <p:nvPicPr>
          <p:cNvPr id="8" name="Picture 2" descr="Conjunto de iconos de escuela, ctyle plana | Vector Premium">
            <a:extLst>
              <a:ext uri="{FF2B5EF4-FFF2-40B4-BE49-F238E27FC236}">
                <a16:creationId xmlns:a16="http://schemas.microsoft.com/office/drawing/2014/main" id="{3E6D32B9-26C2-4D88-8A37-30BB0AE727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00" t="3148" r="2556" b="76563"/>
          <a:stretch/>
        </p:blipFill>
        <p:spPr bwMode="auto">
          <a:xfrm rot="20386092">
            <a:off x="425747" y="2929643"/>
            <a:ext cx="1171283" cy="120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Agente di polizia con attrezzature professionali di polizia | Vettore  Premium">
            <a:extLst>
              <a:ext uri="{FF2B5EF4-FFF2-40B4-BE49-F238E27FC236}">
                <a16:creationId xmlns:a16="http://schemas.microsoft.com/office/drawing/2014/main" id="{8D39322D-CE20-4908-9A75-94279AF4BE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3" t="4086" r="34035" b="35780"/>
          <a:stretch/>
        </p:blipFill>
        <p:spPr bwMode="auto">
          <a:xfrm>
            <a:off x="1265040" y="4678900"/>
            <a:ext cx="1128168" cy="219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Agente di polizia con attrezzature professionali di polizia | Vettore  Premium">
            <a:extLst>
              <a:ext uri="{FF2B5EF4-FFF2-40B4-BE49-F238E27FC236}">
                <a16:creationId xmlns:a16="http://schemas.microsoft.com/office/drawing/2014/main" id="{32B39AEA-27AE-4F9E-AEB6-4647757348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" t="32108" r="83817" b="48074"/>
          <a:stretch/>
        </p:blipFill>
        <p:spPr bwMode="auto">
          <a:xfrm rot="20222332">
            <a:off x="303878" y="4596237"/>
            <a:ext cx="862817" cy="118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Agente di polizia con attrezzature professionali di polizia | Vettore  Premium">
            <a:extLst>
              <a:ext uri="{FF2B5EF4-FFF2-40B4-BE49-F238E27FC236}">
                <a16:creationId xmlns:a16="http://schemas.microsoft.com/office/drawing/2014/main" id="{6C5A3710-D869-49C7-B367-EB214C3B34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55" t="42509" r="22769" b="47346"/>
          <a:stretch/>
        </p:blipFill>
        <p:spPr bwMode="auto">
          <a:xfrm rot="1564077">
            <a:off x="446823" y="5961954"/>
            <a:ext cx="576926" cy="60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Agente di polizia con attrezzature professionali di polizia | Vettore  Premium">
            <a:extLst>
              <a:ext uri="{FF2B5EF4-FFF2-40B4-BE49-F238E27FC236}">
                <a16:creationId xmlns:a16="http://schemas.microsoft.com/office/drawing/2014/main" id="{357A11C5-F573-4204-A888-C9B488A3BF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" t="16376" r="75463" b="69759"/>
          <a:stretch/>
        </p:blipFill>
        <p:spPr bwMode="auto">
          <a:xfrm rot="2228005">
            <a:off x="2444027" y="5836141"/>
            <a:ext cx="934741" cy="659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Agente di polizia con attrezzature professionali di polizia | Vettore  Premium">
            <a:extLst>
              <a:ext uri="{FF2B5EF4-FFF2-40B4-BE49-F238E27FC236}">
                <a16:creationId xmlns:a16="http://schemas.microsoft.com/office/drawing/2014/main" id="{830FE67E-FD29-42F1-9138-40C714AD08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80" t="51946" r="21767" b="38616"/>
          <a:stretch/>
        </p:blipFill>
        <p:spPr bwMode="auto">
          <a:xfrm rot="20838690">
            <a:off x="2340057" y="4938501"/>
            <a:ext cx="647115" cy="56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Icone vettoriali di medicina 117630 - Scarica Immagini Vettoriali Gratis,  Grafica Vettoriale, e Disegno Modelli">
            <a:extLst>
              <a:ext uri="{FF2B5EF4-FFF2-40B4-BE49-F238E27FC236}">
                <a16:creationId xmlns:a16="http://schemas.microsoft.com/office/drawing/2014/main" id="{65C3D2C0-BA42-493D-831D-2D4F1132A7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6" t="5323" r="72825" b="50079"/>
          <a:stretch/>
        </p:blipFill>
        <p:spPr bwMode="auto">
          <a:xfrm rot="3796652">
            <a:off x="8613217" y="5588058"/>
            <a:ext cx="768128" cy="116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6" name="Picture 22" descr="Caratteri medici femminili con disegno piatto | Vettore Gratis">
            <a:extLst>
              <a:ext uri="{FF2B5EF4-FFF2-40B4-BE49-F238E27FC236}">
                <a16:creationId xmlns:a16="http://schemas.microsoft.com/office/drawing/2014/main" id="{FEC5C0E0-C2FF-4C30-8B46-DE63274646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1" t="21993" r="49920" b="31504"/>
          <a:stretch/>
        </p:blipFill>
        <p:spPr bwMode="auto">
          <a:xfrm>
            <a:off x="9879920" y="4805150"/>
            <a:ext cx="1953224" cy="206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82D7C7B-DA60-42A3-98FE-0BA6B7E35755}"/>
              </a:ext>
            </a:extLst>
          </p:cNvPr>
          <p:cNvSpPr txBox="1"/>
          <p:nvPr/>
        </p:nvSpPr>
        <p:spPr>
          <a:xfrm>
            <a:off x="343257" y="1485774"/>
            <a:ext cx="2646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rgbClr val="92D050"/>
                </a:solidFill>
                <a:latin typeface="Kristen ITC" panose="03050502040202030202" pitchFamily="66" charset="0"/>
              </a:rPr>
              <a:t>Istruzione e ricerca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CDAE1E4-896D-47AA-8E4B-F127712788FD}"/>
              </a:ext>
            </a:extLst>
          </p:cNvPr>
          <p:cNvSpPr txBox="1"/>
          <p:nvPr/>
        </p:nvSpPr>
        <p:spPr>
          <a:xfrm>
            <a:off x="460985" y="4411226"/>
            <a:ext cx="25218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  <a:latin typeface="Kristen ITC" panose="03050502040202030202" pitchFamily="66" charset="0"/>
              </a:rPr>
              <a:t>Pubblica sicurezza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519C237-E374-428F-9B61-2C2C33543BAD}"/>
              </a:ext>
            </a:extLst>
          </p:cNvPr>
          <p:cNvSpPr txBox="1"/>
          <p:nvPr/>
        </p:nvSpPr>
        <p:spPr>
          <a:xfrm>
            <a:off x="9879920" y="4412637"/>
            <a:ext cx="1130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01C4AA"/>
                </a:solidFill>
                <a:latin typeface="Kristen ITC" panose="03050502040202030202" pitchFamily="66" charset="0"/>
              </a:rPr>
              <a:t>Sanità</a:t>
            </a:r>
          </a:p>
        </p:txBody>
      </p:sp>
      <p:sp>
        <p:nvSpPr>
          <p:cNvPr id="28" name="Fumetto: ovale 27">
            <a:extLst>
              <a:ext uri="{FF2B5EF4-FFF2-40B4-BE49-F238E27FC236}">
                <a16:creationId xmlns:a16="http://schemas.microsoft.com/office/drawing/2014/main" id="{95E13145-C4E8-438A-BEAA-2FCA6DAFD608}"/>
              </a:ext>
            </a:extLst>
          </p:cNvPr>
          <p:cNvSpPr/>
          <p:nvPr/>
        </p:nvSpPr>
        <p:spPr>
          <a:xfrm>
            <a:off x="3887425" y="3193367"/>
            <a:ext cx="1963730" cy="1281388"/>
          </a:xfrm>
          <a:prstGeom prst="wedgeEllipseCallout">
            <a:avLst>
              <a:gd name="adj1" fmla="val 17183"/>
              <a:gd name="adj2" fmla="val 73513"/>
            </a:avLst>
          </a:prstGeom>
          <a:ln w="38100">
            <a:solidFill>
              <a:srgbClr val="29BF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80A78B13-7A75-4570-A342-ECBB9BDF280B}"/>
              </a:ext>
            </a:extLst>
          </p:cNvPr>
          <p:cNvSpPr/>
          <p:nvPr/>
        </p:nvSpPr>
        <p:spPr>
          <a:xfrm>
            <a:off x="107566" y="171053"/>
            <a:ext cx="1244081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Kristen ITC" panose="03050502040202030202" pitchFamily="66" charset="0"/>
              </a:rPr>
              <a:t>Servizi e diritti fondamentali </a:t>
            </a:r>
          </a:p>
          <a:p>
            <a:pPr algn="ctr"/>
            <a:r>
              <a:rPr lang="it-IT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Kristen ITC" panose="03050502040202030202" pitchFamily="66" charset="0"/>
              </a:rPr>
              <a:t>g</a:t>
            </a:r>
            <a:r>
              <a:rPr lang="it-IT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Kristen ITC" panose="03050502040202030202" pitchFamily="66" charset="0"/>
              </a:rPr>
              <a:t>arantiti </a:t>
            </a:r>
            <a:r>
              <a:rPr lang="it-IT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Kristen ITC" panose="03050502040202030202" pitchFamily="66" charset="0"/>
              </a:rPr>
              <a:t>d</a:t>
            </a:r>
            <a:r>
              <a:rPr lang="it-IT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Kristen ITC" panose="03050502040202030202" pitchFamily="66" charset="0"/>
              </a:rPr>
              <a:t>allo Stato</a:t>
            </a:r>
          </a:p>
        </p:txBody>
      </p:sp>
      <p:pic>
        <p:nvPicPr>
          <p:cNvPr id="6170" name="Picture 26" descr="Una vasta gamma di trasporto vettoriale | Vettore Premium">
            <a:extLst>
              <a:ext uri="{FF2B5EF4-FFF2-40B4-BE49-F238E27FC236}">
                <a16:creationId xmlns:a16="http://schemas.microsoft.com/office/drawing/2014/main" id="{F29A5C33-D286-415C-82A4-CF1C0B3055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" t="81715" r="40162" b="6694"/>
          <a:stretch/>
        </p:blipFill>
        <p:spPr bwMode="auto">
          <a:xfrm>
            <a:off x="8590766" y="3402810"/>
            <a:ext cx="3366221" cy="69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4" name="Picture 30" descr="Raccolta di elementi di trasporto | Vettore Gratis">
            <a:extLst>
              <a:ext uri="{FF2B5EF4-FFF2-40B4-BE49-F238E27FC236}">
                <a16:creationId xmlns:a16="http://schemas.microsoft.com/office/drawing/2014/main" id="{D897648D-7764-425D-A72C-6987BC7D9F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66" t="32455" b="50000"/>
          <a:stretch/>
        </p:blipFill>
        <p:spPr bwMode="auto">
          <a:xfrm>
            <a:off x="10476201" y="2738895"/>
            <a:ext cx="1433780" cy="61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0" descr="Raccolta di elementi di trasporto | Vettore Gratis">
            <a:extLst>
              <a:ext uri="{FF2B5EF4-FFF2-40B4-BE49-F238E27FC236}">
                <a16:creationId xmlns:a16="http://schemas.microsoft.com/office/drawing/2014/main" id="{0861B7B8-7F80-40CE-807E-3299135136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92" t="7508" b="70590"/>
          <a:stretch/>
        </p:blipFill>
        <p:spPr bwMode="auto">
          <a:xfrm rot="19519811">
            <a:off x="8620474" y="2083168"/>
            <a:ext cx="1849610" cy="103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CF64487-E4CF-4631-A67E-D80BD563C429}"/>
              </a:ext>
            </a:extLst>
          </p:cNvPr>
          <p:cNvSpPr txBox="1"/>
          <p:nvPr/>
        </p:nvSpPr>
        <p:spPr>
          <a:xfrm>
            <a:off x="9222780" y="1530170"/>
            <a:ext cx="22824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FC000"/>
                </a:solidFill>
                <a:latin typeface="Kristen ITC" panose="03050502040202030202" pitchFamily="66" charset="0"/>
              </a:rPr>
              <a:t>Infrastrutture e trasporti</a:t>
            </a:r>
          </a:p>
        </p:txBody>
      </p:sp>
      <p:pic>
        <p:nvPicPr>
          <p:cNvPr id="6176" name="Picture 32" descr="Immagine Vettoriale Simboli ospedale, Illustrazioni Vettoriali Simboli  ospedale | Depositphotos">
            <a:extLst>
              <a:ext uri="{FF2B5EF4-FFF2-40B4-BE49-F238E27FC236}">
                <a16:creationId xmlns:a16="http://schemas.microsoft.com/office/drawing/2014/main" id="{45DD558A-D7BC-4629-887B-96C6E020AA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8" t="75118" r="51529" b="3715"/>
          <a:stretch/>
        </p:blipFill>
        <p:spPr bwMode="auto">
          <a:xfrm>
            <a:off x="8460027" y="4734362"/>
            <a:ext cx="901615" cy="98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02787B4-EBC1-4980-948A-A184497CBE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70145" y="3432736"/>
            <a:ext cx="890516" cy="89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68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  <p:bldP spid="12" grpId="0"/>
      <p:bldP spid="13" grpId="0"/>
      <p:bldP spid="28" grpId="0" animBg="1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RPEF: cos'è? Come si calcola? | Partitaiva24.it">
            <a:extLst>
              <a:ext uri="{FF2B5EF4-FFF2-40B4-BE49-F238E27FC236}">
                <a16:creationId xmlns:a16="http://schemas.microsoft.com/office/drawing/2014/main" id="{E4269C15-0114-45A8-A041-32B6CF750B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71" r="58696"/>
          <a:stretch/>
        </p:blipFill>
        <p:spPr bwMode="auto">
          <a:xfrm>
            <a:off x="7782794" y="2548757"/>
            <a:ext cx="3864903" cy="2160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⊛ Cómo saber cuánto IVA debo pagar en Argentina【2021 】">
            <a:extLst>
              <a:ext uri="{FF2B5EF4-FFF2-40B4-BE49-F238E27FC236}">
                <a16:creationId xmlns:a16="http://schemas.microsoft.com/office/drawing/2014/main" id="{CC59C7E8-0CBB-49A2-BF73-22746DF51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795" y="317353"/>
            <a:ext cx="3864903" cy="1896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Tasse casa 2020: chi paga IMU, TASI e TARI?">
            <a:extLst>
              <a:ext uri="{FF2B5EF4-FFF2-40B4-BE49-F238E27FC236}">
                <a16:creationId xmlns:a16="http://schemas.microsoft.com/office/drawing/2014/main" id="{730A0550-10B4-4BF7-A240-42F938730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376" y="4961782"/>
            <a:ext cx="4033737" cy="1896218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9DB8B33B-B636-495E-B05A-99735B9BAE5F}"/>
              </a:ext>
            </a:extLst>
          </p:cNvPr>
          <p:cNvSpPr/>
          <p:nvPr/>
        </p:nvSpPr>
        <p:spPr>
          <a:xfrm>
            <a:off x="887615" y="646693"/>
            <a:ext cx="599234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9BF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Kristen ITC" panose="03050502040202030202" pitchFamily="66" charset="0"/>
              </a:rPr>
              <a:t>Tasse principali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EA4355F8-6EAD-42A8-83DE-31A5C4925C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230" y="4005737"/>
            <a:ext cx="2852263" cy="285226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DDBD882-04A9-45B0-8115-FBC7362BEF22}"/>
              </a:ext>
            </a:extLst>
          </p:cNvPr>
          <p:cNvSpPr txBox="1"/>
          <p:nvPr/>
        </p:nvSpPr>
        <p:spPr>
          <a:xfrm>
            <a:off x="10393094" y="5431868"/>
            <a:ext cx="720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Kristen ITC" panose="03050502040202030202" pitchFamily="66" charset="0"/>
              </a:rPr>
              <a:t>IMU</a:t>
            </a:r>
          </a:p>
        </p:txBody>
      </p:sp>
      <p:sp>
        <p:nvSpPr>
          <p:cNvPr id="12" name="Fumetto: ovale 11">
            <a:extLst>
              <a:ext uri="{FF2B5EF4-FFF2-40B4-BE49-F238E27FC236}">
                <a16:creationId xmlns:a16="http://schemas.microsoft.com/office/drawing/2014/main" id="{B74107F3-FD5F-4332-90F8-42A4F04F0B86}"/>
              </a:ext>
            </a:extLst>
          </p:cNvPr>
          <p:cNvSpPr/>
          <p:nvPr/>
        </p:nvSpPr>
        <p:spPr>
          <a:xfrm>
            <a:off x="4099499" y="3629053"/>
            <a:ext cx="2298700" cy="1429785"/>
          </a:xfrm>
          <a:prstGeom prst="wedgeEllipseCallout">
            <a:avLst>
              <a:gd name="adj1" fmla="val -36673"/>
              <a:gd name="adj2" fmla="val 79416"/>
            </a:avLst>
          </a:prstGeom>
          <a:ln w="38100">
            <a:solidFill>
              <a:srgbClr val="29BF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100" name="Picture 4" descr="L'Agenzia delle Entrate regala apparecchiature informatiche - Ass.I.Pro.V.  Centro Servizi per il Volontariato della Provincia di Forlì - Cesena">
            <a:extLst>
              <a:ext uri="{FF2B5EF4-FFF2-40B4-BE49-F238E27FC236}">
                <a16:creationId xmlns:a16="http://schemas.microsoft.com/office/drawing/2014/main" id="{D125A65C-DA58-4875-9881-48EB74F057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29"/>
          <a:stretch/>
        </p:blipFill>
        <p:spPr bwMode="auto">
          <a:xfrm>
            <a:off x="1800665" y="1673635"/>
            <a:ext cx="4094423" cy="1429785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E97FA0D-47EB-4575-976F-62A994143E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07419" y="3848574"/>
            <a:ext cx="990742" cy="99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2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8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asse casa 2020: chi paga IMU, TASI e TARI?">
            <a:extLst>
              <a:ext uri="{FF2B5EF4-FFF2-40B4-BE49-F238E27FC236}">
                <a16:creationId xmlns:a16="http://schemas.microsoft.com/office/drawing/2014/main" id="{8ABE3ED3-44F8-45BC-A9D5-52C2661D7E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8"/>
          <a:stretch/>
        </p:blipFill>
        <p:spPr bwMode="auto">
          <a:xfrm>
            <a:off x="5597615" y="1313391"/>
            <a:ext cx="971968" cy="882553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72C5B2B-D701-4186-B9F7-9E5C1BC6DDCC}"/>
              </a:ext>
            </a:extLst>
          </p:cNvPr>
          <p:cNvSpPr txBox="1"/>
          <p:nvPr/>
        </p:nvSpPr>
        <p:spPr>
          <a:xfrm>
            <a:off x="4714301" y="2288898"/>
            <a:ext cx="2832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I</a:t>
            </a:r>
            <a:r>
              <a:rPr lang="it-IT" sz="3200" dirty="0">
                <a:solidFill>
                  <a:srgbClr val="29BF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 : </a:t>
            </a:r>
            <a:r>
              <a:rPr lang="it-IT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I</a:t>
            </a:r>
            <a:r>
              <a:rPr lang="it-IT" sz="3200" dirty="0">
                <a:solidFill>
                  <a:srgbClr val="29BF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mposta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DDD1976-0586-4C36-8B21-3367BC7BC850}"/>
              </a:ext>
            </a:extLst>
          </p:cNvPr>
          <p:cNvSpPr txBox="1"/>
          <p:nvPr/>
        </p:nvSpPr>
        <p:spPr>
          <a:xfrm>
            <a:off x="4689878" y="3058114"/>
            <a:ext cx="325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FF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M</a:t>
            </a:r>
            <a:r>
              <a:rPr lang="it-IT" sz="3200" dirty="0">
                <a:solidFill>
                  <a:srgbClr val="29BF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: </a:t>
            </a:r>
            <a:r>
              <a:rPr lang="it-IT" sz="3200" dirty="0">
                <a:solidFill>
                  <a:srgbClr val="FF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M</a:t>
            </a:r>
            <a:r>
              <a:rPr lang="it-IT" sz="3200" dirty="0">
                <a:solidFill>
                  <a:srgbClr val="29BF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unicipale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F1A6BC4-956C-41EB-A339-F26EE4318B3A}"/>
              </a:ext>
            </a:extLst>
          </p:cNvPr>
          <p:cNvSpPr txBox="1"/>
          <p:nvPr/>
        </p:nvSpPr>
        <p:spPr>
          <a:xfrm>
            <a:off x="4714301" y="3770454"/>
            <a:ext cx="210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rgbClr val="FF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U </a:t>
            </a:r>
            <a:r>
              <a:rPr lang="it-IT" sz="3200" dirty="0">
                <a:solidFill>
                  <a:srgbClr val="29BF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: </a:t>
            </a:r>
            <a:r>
              <a:rPr lang="it-IT" sz="3200" dirty="0">
                <a:solidFill>
                  <a:srgbClr val="FFB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U</a:t>
            </a:r>
            <a:r>
              <a:rPr lang="it-IT" sz="3200" dirty="0">
                <a:solidFill>
                  <a:srgbClr val="29BF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nica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754C778-C370-47AA-AD78-2CBAD438B9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2" y="4334825"/>
            <a:ext cx="2532608" cy="2532608"/>
          </a:xfrm>
          <a:prstGeom prst="rect">
            <a:avLst/>
          </a:prstGeom>
        </p:spPr>
      </p:pic>
      <p:pic>
        <p:nvPicPr>
          <p:cNvPr id="1026" name="Picture 2" descr="Parco disegno di sfondo | Vettore Gratis">
            <a:extLst>
              <a:ext uri="{FF2B5EF4-FFF2-40B4-BE49-F238E27FC236}">
                <a16:creationId xmlns:a16="http://schemas.microsoft.com/office/drawing/2014/main" id="{B55E6C75-FDB8-4373-AC0C-01237D9AAA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" t="17606" b="16162"/>
          <a:stretch/>
        </p:blipFill>
        <p:spPr bwMode="auto">
          <a:xfrm>
            <a:off x="9404929" y="514002"/>
            <a:ext cx="2243622" cy="1509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uce - Gestione illuminazione pubblica | 3DGIS">
            <a:extLst>
              <a:ext uri="{FF2B5EF4-FFF2-40B4-BE49-F238E27FC236}">
                <a16:creationId xmlns:a16="http://schemas.microsoft.com/office/drawing/2014/main" id="{F33764C2-6C7C-46BB-881C-747BD2A65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549" y="4914808"/>
            <a:ext cx="234315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ampione Illustrazioni, Vettoriali E Clipart Stock – (2,968 Illustrazioni  Stock)">
            <a:extLst>
              <a:ext uri="{FF2B5EF4-FFF2-40B4-BE49-F238E27FC236}">
                <a16:creationId xmlns:a16="http://schemas.microsoft.com/office/drawing/2014/main" id="{A1241A9D-E6C9-4223-B69F-E56524123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76" y="420368"/>
            <a:ext cx="1602994" cy="1602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03C2AC7-E6B9-42C6-B3B6-5B25BACCD7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26565" y="3099062"/>
            <a:ext cx="2800350" cy="1628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E85D8CC-7B73-4CF2-8B41-06A4D2093594}"/>
              </a:ext>
            </a:extLst>
          </p:cNvPr>
          <p:cNvSpPr txBox="1"/>
          <p:nvPr/>
        </p:nvSpPr>
        <p:spPr>
          <a:xfrm>
            <a:off x="7760007" y="605505"/>
            <a:ext cx="15953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>
                <a:solidFill>
                  <a:srgbClr val="00B050"/>
                </a:solidFill>
                <a:latin typeface="Kristen ITC" panose="03050502040202030202" pitchFamily="66" charset="0"/>
              </a:rPr>
              <a:t>Aree verdi </a:t>
            </a:r>
          </a:p>
          <a:p>
            <a:pPr algn="ctr"/>
            <a:r>
              <a:rPr lang="it-IT" sz="2000" dirty="0">
                <a:solidFill>
                  <a:srgbClr val="00B050"/>
                </a:solidFill>
                <a:latin typeface="Kristen ITC" panose="03050502040202030202" pitchFamily="66" charset="0"/>
              </a:rPr>
              <a:t>urbane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968D7AD-42C9-4EBA-B3A5-B5E2706F6EBF}"/>
              </a:ext>
            </a:extLst>
          </p:cNvPr>
          <p:cNvSpPr txBox="1"/>
          <p:nvPr/>
        </p:nvSpPr>
        <p:spPr>
          <a:xfrm>
            <a:off x="3955662" y="6292951"/>
            <a:ext cx="22429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FFC000"/>
                </a:solidFill>
                <a:latin typeface="Kristen ITC" panose="03050502040202030202" pitchFamily="66" charset="0"/>
              </a:rPr>
              <a:t>Strade cittadine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00DB429-50FD-4E90-BBCF-70AF3C0F2D53}"/>
              </a:ext>
            </a:extLst>
          </p:cNvPr>
          <p:cNvSpPr txBox="1"/>
          <p:nvPr/>
        </p:nvSpPr>
        <p:spPr>
          <a:xfrm>
            <a:off x="578713" y="2255511"/>
            <a:ext cx="2961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FF0000"/>
                </a:solidFill>
                <a:latin typeface="Kristen ITC" panose="03050502040202030202" pitchFamily="66" charset="0"/>
              </a:rPr>
              <a:t>Illuminazione</a:t>
            </a:r>
            <a:r>
              <a:rPr lang="it-IT" sz="2000" b="1" dirty="0">
                <a:solidFill>
                  <a:srgbClr val="FF0000"/>
                </a:solidFill>
                <a:latin typeface="Kristen ITC" panose="03050502040202030202" pitchFamily="66" charset="0"/>
              </a:rPr>
              <a:t> </a:t>
            </a:r>
            <a:r>
              <a:rPr lang="it-IT" sz="2000" dirty="0">
                <a:solidFill>
                  <a:srgbClr val="FF0000"/>
                </a:solidFill>
                <a:latin typeface="Kristen ITC" panose="03050502040202030202" pitchFamily="66" charset="0"/>
              </a:rPr>
              <a:t>pubblica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4A891A9-3B8A-4E74-A10A-39F655B63D88}"/>
              </a:ext>
            </a:extLst>
          </p:cNvPr>
          <p:cNvSpPr txBox="1"/>
          <p:nvPr/>
        </p:nvSpPr>
        <p:spPr>
          <a:xfrm>
            <a:off x="9254465" y="4940838"/>
            <a:ext cx="27799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>
                <a:solidFill>
                  <a:srgbClr val="00B0F0"/>
                </a:solidFill>
                <a:latin typeface="Kristen ITC" panose="03050502040202030202" pitchFamily="66" charset="0"/>
              </a:rPr>
              <a:t>Asili nido e </a:t>
            </a:r>
          </a:p>
          <a:p>
            <a:pPr algn="ctr"/>
            <a:r>
              <a:rPr lang="it-IT" sz="2000" dirty="0">
                <a:solidFill>
                  <a:srgbClr val="00B0F0"/>
                </a:solidFill>
                <a:latin typeface="Kristen ITC" panose="03050502040202030202" pitchFamily="66" charset="0"/>
              </a:rPr>
              <a:t>biblioteche comunali</a:t>
            </a:r>
          </a:p>
        </p:txBody>
      </p:sp>
      <p:sp>
        <p:nvSpPr>
          <p:cNvPr id="16" name="Fumetto: ovale 15">
            <a:extLst>
              <a:ext uri="{FF2B5EF4-FFF2-40B4-BE49-F238E27FC236}">
                <a16:creationId xmlns:a16="http://schemas.microsoft.com/office/drawing/2014/main" id="{D0D53B9B-8E7F-4880-ABED-689EF1926AEA}"/>
              </a:ext>
            </a:extLst>
          </p:cNvPr>
          <p:cNvSpPr/>
          <p:nvPr/>
        </p:nvSpPr>
        <p:spPr>
          <a:xfrm>
            <a:off x="2165489" y="3997467"/>
            <a:ext cx="2019867" cy="1324242"/>
          </a:xfrm>
          <a:prstGeom prst="wedgeEllipseCallout">
            <a:avLst>
              <a:gd name="adj1" fmla="val -38284"/>
              <a:gd name="adj2" fmla="val 62579"/>
            </a:avLst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46" name="Picture 22" descr="ISCRIZIONI - Sito Ass. Down territoriale udinese">
            <a:extLst>
              <a:ext uri="{FF2B5EF4-FFF2-40B4-BE49-F238E27FC236}">
                <a16:creationId xmlns:a16="http://schemas.microsoft.com/office/drawing/2014/main" id="{691C8282-76DF-47B4-81F1-4BF62051B9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27344">
            <a:off x="2945671" y="2142019"/>
            <a:ext cx="1923127" cy="192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2" descr="ISCRIZIONI - Sito Ass. Down territoriale udinese">
            <a:extLst>
              <a:ext uri="{FF2B5EF4-FFF2-40B4-BE49-F238E27FC236}">
                <a16:creationId xmlns:a16="http://schemas.microsoft.com/office/drawing/2014/main" id="{0E06CD32-2460-453B-869C-3B9FB32B2C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duotone>
              <a:prstClr val="black"/>
              <a:srgbClr val="99FF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28860">
            <a:off x="7295815" y="1147059"/>
            <a:ext cx="1923127" cy="192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2" descr="ISCRIZIONI - Sito Ass. Down territoriale udinese">
            <a:extLst>
              <a:ext uri="{FF2B5EF4-FFF2-40B4-BE49-F238E27FC236}">
                <a16:creationId xmlns:a16="http://schemas.microsoft.com/office/drawing/2014/main" id="{BF09D851-BE13-4FE1-A4FD-D7A419F7EE5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9327">
            <a:off x="7190661" y="3488395"/>
            <a:ext cx="1923127" cy="192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2" descr="ISCRIZIONI - Sito Ass. Down territoriale udinese">
            <a:extLst>
              <a:ext uri="{FF2B5EF4-FFF2-40B4-BE49-F238E27FC236}">
                <a16:creationId xmlns:a16="http://schemas.microsoft.com/office/drawing/2014/main" id="{94908B0B-8B8C-4206-B336-DAE92EF481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99470" y="4507171"/>
            <a:ext cx="1923127" cy="186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C88A21E5-7909-42B7-B821-90F0B9E1F8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675365" y="4178794"/>
            <a:ext cx="1041688" cy="104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399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8" grpId="0"/>
      <p:bldP spid="9" grpId="0"/>
      <p:bldP spid="10" grpId="0"/>
      <p:bldP spid="11" grpId="0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Appboy's Golden Coins | Gold coins, Animation, Coins">
            <a:extLst>
              <a:ext uri="{FF2B5EF4-FFF2-40B4-BE49-F238E27FC236}">
                <a16:creationId xmlns:a16="http://schemas.microsoft.com/office/drawing/2014/main" id="{499C0347-C27E-451A-A813-7EC8381642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897" y="1103324"/>
            <a:ext cx="4753571" cy="356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4788B8B6-5515-4272-8F5F-EFC6398E55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107644"/>
            <a:ext cx="2737278" cy="273727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9247340-33F2-4782-80D4-AD8A0E492794}"/>
              </a:ext>
            </a:extLst>
          </p:cNvPr>
          <p:cNvSpPr txBox="1"/>
          <p:nvPr/>
        </p:nvSpPr>
        <p:spPr>
          <a:xfrm>
            <a:off x="201196" y="150207"/>
            <a:ext cx="2047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I </a:t>
            </a:r>
            <a:r>
              <a:rPr lang="it-IT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: </a:t>
            </a:r>
            <a:r>
              <a:rPr lang="it-IT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I</a:t>
            </a:r>
            <a:r>
              <a:rPr lang="it-IT" sz="2800" dirty="0">
                <a:solidFill>
                  <a:srgbClr val="01C4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mposta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8E0F285-8353-460D-B5D6-A33BA4A87F6D}"/>
              </a:ext>
            </a:extLst>
          </p:cNvPr>
          <p:cNvSpPr txBox="1"/>
          <p:nvPr/>
        </p:nvSpPr>
        <p:spPr>
          <a:xfrm>
            <a:off x="189650" y="810287"/>
            <a:ext cx="27799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R</a:t>
            </a:r>
            <a:r>
              <a:rPr lang="it-IT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: </a:t>
            </a:r>
            <a:r>
              <a:rPr lang="it-IT" sz="2800" dirty="0">
                <a:solidFill>
                  <a:srgbClr val="01C4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sul</a:t>
            </a:r>
            <a:r>
              <a:rPr lang="it-IT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it-IT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R</a:t>
            </a:r>
            <a:r>
              <a:rPr lang="it-IT" sz="2800" dirty="0">
                <a:solidFill>
                  <a:srgbClr val="01C4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eddito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0750268-F1EA-4490-BD48-4C925E01D700}"/>
              </a:ext>
            </a:extLst>
          </p:cNvPr>
          <p:cNvSpPr txBox="1"/>
          <p:nvPr/>
        </p:nvSpPr>
        <p:spPr>
          <a:xfrm>
            <a:off x="177257" y="1502373"/>
            <a:ext cx="31005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P</a:t>
            </a:r>
            <a:r>
              <a:rPr lang="it-IT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: </a:t>
            </a:r>
            <a:r>
              <a:rPr lang="it-IT" sz="2800" dirty="0">
                <a:solidFill>
                  <a:srgbClr val="29BF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delle </a:t>
            </a:r>
            <a:r>
              <a:rPr lang="it-IT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Pe</a:t>
            </a:r>
            <a:r>
              <a:rPr lang="it-IT" sz="2800" dirty="0">
                <a:solidFill>
                  <a:srgbClr val="29BF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rsone</a:t>
            </a:r>
          </a:p>
          <a:p>
            <a:r>
              <a:rPr lang="it-IT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7460D25-10D1-44B0-A402-975A90586E0D}"/>
              </a:ext>
            </a:extLst>
          </p:cNvPr>
          <p:cNvSpPr txBox="1"/>
          <p:nvPr/>
        </p:nvSpPr>
        <p:spPr>
          <a:xfrm>
            <a:off x="201196" y="2625346"/>
            <a:ext cx="1906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F </a:t>
            </a:r>
            <a:r>
              <a:rPr lang="it-IT" sz="2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: </a:t>
            </a:r>
            <a:r>
              <a:rPr lang="it-IT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F</a:t>
            </a:r>
            <a:r>
              <a:rPr lang="it-IT" sz="28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isiche</a:t>
            </a:r>
          </a:p>
        </p:txBody>
      </p:sp>
      <p:pic>
        <p:nvPicPr>
          <p:cNvPr id="2052" name="Picture 4" descr="70 Cheerful Tax Accountant Illustrations &amp; Clip Art - iStock">
            <a:extLst>
              <a:ext uri="{FF2B5EF4-FFF2-40B4-BE49-F238E27FC236}">
                <a16:creationId xmlns:a16="http://schemas.microsoft.com/office/drawing/2014/main" id="{D21E8A78-D00E-48C7-A23C-8C280B9CF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444" y="4668503"/>
            <a:ext cx="2206638" cy="214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umetto: ovale 11">
            <a:extLst>
              <a:ext uri="{FF2B5EF4-FFF2-40B4-BE49-F238E27FC236}">
                <a16:creationId xmlns:a16="http://schemas.microsoft.com/office/drawing/2014/main" id="{BB5EAD75-3501-40B3-9276-2267E1213DC0}"/>
              </a:ext>
            </a:extLst>
          </p:cNvPr>
          <p:cNvSpPr/>
          <p:nvPr/>
        </p:nvSpPr>
        <p:spPr>
          <a:xfrm>
            <a:off x="2281021" y="3780064"/>
            <a:ext cx="1993530" cy="1326508"/>
          </a:xfrm>
          <a:prstGeom prst="wedgeEllipseCallout">
            <a:avLst>
              <a:gd name="adj1" fmla="val -38284"/>
              <a:gd name="adj2" fmla="val 62579"/>
            </a:avLst>
          </a:prstGeom>
          <a:ln w="38100"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1EDE173-30F1-4ED1-9810-D792FD42CE8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258" t="15382" r="5082" b="13196"/>
          <a:stretch/>
        </p:blipFill>
        <p:spPr>
          <a:xfrm>
            <a:off x="9100350" y="747966"/>
            <a:ext cx="2649987" cy="2110989"/>
          </a:xfrm>
          <a:prstGeom prst="rect">
            <a:avLst/>
          </a:prstGeom>
        </p:spPr>
      </p:pic>
      <p:pic>
        <p:nvPicPr>
          <p:cNvPr id="2056" name="Picture 8" descr="Clima Freccia Sticker by Duegradi for iOS &amp; Android | GIPHY">
            <a:extLst>
              <a:ext uri="{FF2B5EF4-FFF2-40B4-BE49-F238E27FC236}">
                <a16:creationId xmlns:a16="http://schemas.microsoft.com/office/drawing/2014/main" id="{461D5D25-E629-4250-B746-3AEBCA69D3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24874">
            <a:off x="6453730" y="747090"/>
            <a:ext cx="2519182" cy="251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lima Freccia Sticker by Duegradi for iOS &amp; Android | GIPHY">
            <a:extLst>
              <a:ext uri="{FF2B5EF4-FFF2-40B4-BE49-F238E27FC236}">
                <a16:creationId xmlns:a16="http://schemas.microsoft.com/office/drawing/2014/main" id="{67BF9C3E-F3B0-4E1C-B75D-FE0AA89D77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78708" y="2340064"/>
            <a:ext cx="2112295" cy="220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Clima Freccia Sticker by Duegradi for iOS &amp; Android | GIPHY">
            <a:extLst>
              <a:ext uri="{FF2B5EF4-FFF2-40B4-BE49-F238E27FC236}">
                <a16:creationId xmlns:a16="http://schemas.microsoft.com/office/drawing/2014/main" id="{92F1A7E9-2273-4D46-AB9F-794459D79B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74995">
            <a:off x="6299343" y="3776408"/>
            <a:ext cx="2725466" cy="251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5C48E7B-1D71-48E3-8230-E56F3A0FC244}"/>
              </a:ext>
            </a:extLst>
          </p:cNvPr>
          <p:cNvSpPr txBox="1"/>
          <p:nvPr/>
        </p:nvSpPr>
        <p:spPr>
          <a:xfrm>
            <a:off x="8923282" y="55179"/>
            <a:ext cx="3546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FF0000"/>
                </a:solidFill>
                <a:latin typeface="Kristen ITC" panose="03050502040202030202" pitchFamily="66" charset="0"/>
              </a:rPr>
              <a:t>Dichiarazione dei redditi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8FFE4D5E-DE2E-44D2-B896-6C1FF47A1C40}"/>
              </a:ext>
            </a:extLst>
          </p:cNvPr>
          <p:cNvSpPr txBox="1"/>
          <p:nvPr/>
        </p:nvSpPr>
        <p:spPr>
          <a:xfrm>
            <a:off x="9563042" y="4300479"/>
            <a:ext cx="2504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rgbClr val="29BFC0"/>
                </a:solidFill>
                <a:latin typeface="Kristen ITC" panose="03050502040202030202" pitchFamily="66" charset="0"/>
              </a:rPr>
              <a:t>Commercialista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CD3BBEC-54BD-4418-896B-BB5CA7D0FB1B}"/>
              </a:ext>
            </a:extLst>
          </p:cNvPr>
          <p:cNvSpPr txBox="1"/>
          <p:nvPr/>
        </p:nvSpPr>
        <p:spPr>
          <a:xfrm>
            <a:off x="4619639" y="1422712"/>
            <a:ext cx="22220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FFB900"/>
                </a:solidFill>
                <a:latin typeface="Kristen ITC" panose="03050502040202030202" pitchFamily="66" charset="0"/>
              </a:rPr>
              <a:t>Guadagno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9BB48E9-277B-41D8-95AB-26175F38C677}"/>
              </a:ext>
            </a:extLst>
          </p:cNvPr>
          <p:cNvSpPr txBox="1"/>
          <p:nvPr/>
        </p:nvSpPr>
        <p:spPr>
          <a:xfrm>
            <a:off x="5127792" y="4333627"/>
            <a:ext cx="12057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solidFill>
                  <a:srgbClr val="FFB900"/>
                </a:solidFill>
                <a:latin typeface="Kristen ITC" panose="03050502040202030202" pitchFamily="66" charset="0"/>
              </a:rPr>
              <a:t>Irpef</a:t>
            </a:r>
          </a:p>
        </p:txBody>
      </p:sp>
      <p:pic>
        <p:nvPicPr>
          <p:cNvPr id="8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7366302D-A813-420C-846B-A3C67F64F7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05109" y="3985664"/>
            <a:ext cx="915308" cy="91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77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  <p:bldP spid="6" grpId="0"/>
      <p:bldP spid="7" grpId="0"/>
      <p:bldP spid="12" grpId="0" animBg="1"/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B946A58-6227-43F9-BBA2-98C567FCBB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7" y="4146422"/>
            <a:ext cx="2691692" cy="2691692"/>
          </a:xfrm>
          <a:prstGeom prst="rect">
            <a:avLst/>
          </a:prstGeom>
        </p:spPr>
      </p:pic>
      <p:sp>
        <p:nvSpPr>
          <p:cNvPr id="4" name="Fumetto: ovale 3">
            <a:extLst>
              <a:ext uri="{FF2B5EF4-FFF2-40B4-BE49-F238E27FC236}">
                <a16:creationId xmlns:a16="http://schemas.microsoft.com/office/drawing/2014/main" id="{DEED6FB1-3B01-4080-8AA8-61F42F83AE05}"/>
              </a:ext>
            </a:extLst>
          </p:cNvPr>
          <p:cNvSpPr/>
          <p:nvPr/>
        </p:nvSpPr>
        <p:spPr>
          <a:xfrm>
            <a:off x="2607519" y="3502107"/>
            <a:ext cx="2298700" cy="1340543"/>
          </a:xfrm>
          <a:prstGeom prst="wedgeEllipseCallout">
            <a:avLst>
              <a:gd name="adj1" fmla="val -39435"/>
              <a:gd name="adj2" fmla="val 68115"/>
            </a:avLst>
          </a:prstGeom>
          <a:ln w="38100">
            <a:solidFill>
              <a:srgbClr val="29BF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098" name="Picture 2" descr="Ricevuta semplice clipart con codice a barre - fattura | Vettore Premium">
            <a:extLst>
              <a:ext uri="{FF2B5EF4-FFF2-40B4-BE49-F238E27FC236}">
                <a16:creationId xmlns:a16="http://schemas.microsoft.com/office/drawing/2014/main" id="{E169D054-816B-4669-B876-BDCC562709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2" t="13908" r="19130" b="10206"/>
          <a:stretch/>
        </p:blipFill>
        <p:spPr bwMode="auto">
          <a:xfrm>
            <a:off x="6539579" y="4562730"/>
            <a:ext cx="1484262" cy="1795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FF5466A7-F6DB-4EE3-ADE6-CEF63609A5EB}"/>
              </a:ext>
            </a:extLst>
          </p:cNvPr>
          <p:cNvSpPr txBox="1"/>
          <p:nvPr/>
        </p:nvSpPr>
        <p:spPr>
          <a:xfrm>
            <a:off x="675249" y="661182"/>
            <a:ext cx="2786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I  </a:t>
            </a:r>
            <a:r>
              <a:rPr lang="it-IT" sz="3600" dirty="0">
                <a:solidFill>
                  <a:srgbClr val="29BF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: </a:t>
            </a:r>
            <a:r>
              <a:rPr lang="it-IT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I</a:t>
            </a:r>
            <a:r>
              <a:rPr lang="it-IT" sz="3600" dirty="0">
                <a:solidFill>
                  <a:srgbClr val="29BF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mposta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21F5840-4CE5-4A08-AC03-BDBDCE7E0EFB}"/>
              </a:ext>
            </a:extLst>
          </p:cNvPr>
          <p:cNvSpPr txBox="1"/>
          <p:nvPr/>
        </p:nvSpPr>
        <p:spPr>
          <a:xfrm>
            <a:off x="574066" y="1403524"/>
            <a:ext cx="3300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V  </a:t>
            </a:r>
            <a:r>
              <a:rPr lang="it-IT" sz="3600" dirty="0">
                <a:solidFill>
                  <a:srgbClr val="29BF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: sul </a:t>
            </a:r>
            <a:r>
              <a:rPr lang="it-IT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V</a:t>
            </a:r>
            <a:r>
              <a:rPr lang="it-IT" sz="3600" dirty="0">
                <a:solidFill>
                  <a:srgbClr val="29BF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alore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1414FF6-0E77-4B3D-836C-C880744C9940}"/>
              </a:ext>
            </a:extLst>
          </p:cNvPr>
          <p:cNvSpPr txBox="1"/>
          <p:nvPr/>
        </p:nvSpPr>
        <p:spPr>
          <a:xfrm>
            <a:off x="574066" y="2145866"/>
            <a:ext cx="3252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A  </a:t>
            </a:r>
            <a:r>
              <a:rPr lang="it-IT" sz="3600" dirty="0">
                <a:solidFill>
                  <a:srgbClr val="29BF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:</a:t>
            </a:r>
            <a:r>
              <a:rPr lang="it-IT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 </a:t>
            </a:r>
            <a:r>
              <a:rPr lang="it-IT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A</a:t>
            </a:r>
            <a:r>
              <a:rPr lang="it-IT" sz="3600" dirty="0">
                <a:solidFill>
                  <a:srgbClr val="29BF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ggiunto</a:t>
            </a:r>
          </a:p>
        </p:txBody>
      </p:sp>
      <p:pic>
        <p:nvPicPr>
          <p:cNvPr id="4100" name="Picture 4" descr="Gif Animate Soldi">
            <a:extLst>
              <a:ext uri="{FF2B5EF4-FFF2-40B4-BE49-F238E27FC236}">
                <a16:creationId xmlns:a16="http://schemas.microsoft.com/office/drawing/2014/main" id="{5C535A33-F17B-43AD-AE4F-D86025DF88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260" y="2931421"/>
            <a:ext cx="2134978" cy="213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ush shopping cart to woman GIF | PNG Images PSD Free Download - Pikbest">
            <a:extLst>
              <a:ext uri="{FF2B5EF4-FFF2-40B4-BE49-F238E27FC236}">
                <a16:creationId xmlns:a16="http://schemas.microsoft.com/office/drawing/2014/main" id="{B5C9E755-9E68-4537-9F00-52BD23BA3A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902" y="54696"/>
            <a:ext cx="3215480" cy="321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8" descr="Pink Arrow Sticker for iOS &amp; Android | GIPHY">
            <a:extLst>
              <a:ext uri="{FF2B5EF4-FFF2-40B4-BE49-F238E27FC236}">
                <a16:creationId xmlns:a16="http://schemas.microsoft.com/office/drawing/2014/main" id="{D986D695-A479-48A3-8530-0C9BFD7685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36886">
            <a:off x="8169536" y="4364230"/>
            <a:ext cx="1628776" cy="16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2110EBC-2913-459D-970D-FF780CB52D58}"/>
              </a:ext>
            </a:extLst>
          </p:cNvPr>
          <p:cNvSpPr txBox="1"/>
          <p:nvPr/>
        </p:nvSpPr>
        <p:spPr>
          <a:xfrm>
            <a:off x="5715677" y="3087060"/>
            <a:ext cx="3087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Acquisti di ogni genere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55FF274-6790-4AC8-A457-08E7B85C6D67}"/>
              </a:ext>
            </a:extLst>
          </p:cNvPr>
          <p:cNvSpPr txBox="1"/>
          <p:nvPr/>
        </p:nvSpPr>
        <p:spPr>
          <a:xfrm>
            <a:off x="8178270" y="5907868"/>
            <a:ext cx="29578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Emissione </a:t>
            </a:r>
          </a:p>
          <a:p>
            <a:pPr algn="ctr"/>
            <a:r>
              <a:rPr lang="it-IT" sz="20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dello scontrino fiscale</a:t>
            </a:r>
          </a:p>
        </p:txBody>
      </p:sp>
      <p:pic>
        <p:nvPicPr>
          <p:cNvPr id="16" name="Picture 18" descr="Pink Arrow Sticker for iOS &amp; Android | GIPHY">
            <a:extLst>
              <a:ext uri="{FF2B5EF4-FFF2-40B4-BE49-F238E27FC236}">
                <a16:creationId xmlns:a16="http://schemas.microsoft.com/office/drawing/2014/main" id="{42EEE6AF-DB6C-44AA-941D-B2129E307D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812" y="743831"/>
            <a:ext cx="1628776" cy="16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529FA39-BC28-4AF3-AD7A-8419DC217A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74247" y="3619677"/>
            <a:ext cx="1105402" cy="110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65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2" grpId="0"/>
      <p:bldP spid="6" grpId="0"/>
      <p:bldP spid="7" grpId="0"/>
      <p:bldP spid="5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agamento tasse: consumatori proroga al 20 luglio. A chi spetta? - U.Di.Con.">
            <a:extLst>
              <a:ext uri="{FF2B5EF4-FFF2-40B4-BE49-F238E27FC236}">
                <a16:creationId xmlns:a16="http://schemas.microsoft.com/office/drawing/2014/main" id="{AF97920D-B6CD-40A7-8A10-EBC77F1C0E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2" t="8211" r="22597" b="6743"/>
          <a:stretch/>
        </p:blipFill>
        <p:spPr bwMode="auto">
          <a:xfrm>
            <a:off x="535391" y="3943089"/>
            <a:ext cx="2612780" cy="2201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89A2376-820C-482E-A110-1C92DD381C19}"/>
              </a:ext>
            </a:extLst>
          </p:cNvPr>
          <p:cNvSpPr txBox="1"/>
          <p:nvPr/>
        </p:nvSpPr>
        <p:spPr>
          <a:xfrm>
            <a:off x="5638800" y="297511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6DFF44F-29FA-4D43-9FF4-6865D5B92EAF}"/>
              </a:ext>
            </a:extLst>
          </p:cNvPr>
          <p:cNvSpPr txBox="1"/>
          <p:nvPr/>
        </p:nvSpPr>
        <p:spPr>
          <a:xfrm>
            <a:off x="3810000" y="506918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>
                <a:solidFill>
                  <a:srgbClr val="29BF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Evasione fiscale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477D6C3-53B2-4BCE-AF29-4B907A1065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949" y="4088949"/>
            <a:ext cx="2769051" cy="2769051"/>
          </a:xfrm>
          <a:prstGeom prst="rect">
            <a:avLst/>
          </a:prstGeom>
        </p:spPr>
      </p:pic>
      <p:pic>
        <p:nvPicPr>
          <p:cNvPr id="9" name="Picture 4" descr="5 Other Sources Of Income (Besides Blogging) That Are Taxable">
            <a:extLst>
              <a:ext uri="{FF2B5EF4-FFF2-40B4-BE49-F238E27FC236}">
                <a16:creationId xmlns:a16="http://schemas.microsoft.com/office/drawing/2014/main" id="{4544D8B7-32D2-423C-8C67-70857F2588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6" r="5789" b="1716"/>
          <a:stretch/>
        </p:blipFill>
        <p:spPr bwMode="auto">
          <a:xfrm>
            <a:off x="770262" y="1625305"/>
            <a:ext cx="2143039" cy="1966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Tasse: quando si pagano?">
            <a:extLst>
              <a:ext uri="{FF2B5EF4-FFF2-40B4-BE49-F238E27FC236}">
                <a16:creationId xmlns:a16="http://schemas.microsoft.com/office/drawing/2014/main" id="{0FC2A0E7-1161-4754-8EFA-9FBE40D7C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038214"/>
            <a:ext cx="253365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umetto: ovale 10">
            <a:extLst>
              <a:ext uri="{FF2B5EF4-FFF2-40B4-BE49-F238E27FC236}">
                <a16:creationId xmlns:a16="http://schemas.microsoft.com/office/drawing/2014/main" id="{ADAA62EC-B86A-4323-B629-9813C6C55B55}"/>
              </a:ext>
            </a:extLst>
          </p:cNvPr>
          <p:cNvSpPr/>
          <p:nvPr/>
        </p:nvSpPr>
        <p:spPr>
          <a:xfrm>
            <a:off x="7554351" y="2693628"/>
            <a:ext cx="2464893" cy="1470744"/>
          </a:xfrm>
          <a:prstGeom prst="wedgeEllipseCallout">
            <a:avLst>
              <a:gd name="adj1" fmla="val 37928"/>
              <a:gd name="adj2" fmla="val 76020"/>
            </a:avLst>
          </a:prstGeom>
          <a:ln w="38100">
            <a:solidFill>
              <a:srgbClr val="29BF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D4C0EC38-A0E5-4EA3-8235-62DD18BEC8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212248" y="2872917"/>
            <a:ext cx="1216032" cy="121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47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.9|1.8|4.1|1.1|2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8413</TotalTime>
  <Words>220</Words>
  <Application>Microsoft Office PowerPoint</Application>
  <PresentationFormat>Widescreen</PresentationFormat>
  <Paragraphs>69</Paragraphs>
  <Slides>14</Slides>
  <Notes>2</Notes>
  <HiddenSlides>0</HiddenSlides>
  <MMClips>12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Kristen ITC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Rossana De Lullo</dc:creator>
  <cp:lastModifiedBy>Rossana De Lullo</cp:lastModifiedBy>
  <cp:revision>107</cp:revision>
  <dcterms:created xsi:type="dcterms:W3CDTF">2021-03-30T16:45:59Z</dcterms:created>
  <dcterms:modified xsi:type="dcterms:W3CDTF">2021-04-29T13:38:34Z</dcterms:modified>
</cp:coreProperties>
</file>